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32"/>
  </p:notesMasterIdLst>
  <p:sldIdLst>
    <p:sldId id="256" r:id="rId2"/>
    <p:sldId id="262" r:id="rId3"/>
    <p:sldId id="265" r:id="rId4"/>
    <p:sldId id="315" r:id="rId5"/>
    <p:sldId id="316" r:id="rId6"/>
    <p:sldId id="317" r:id="rId7"/>
    <p:sldId id="309" r:id="rId8"/>
    <p:sldId id="311" r:id="rId9"/>
    <p:sldId id="312" r:id="rId10"/>
    <p:sldId id="314" r:id="rId11"/>
    <p:sldId id="310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9" r:id="rId23"/>
    <p:sldId id="328" r:id="rId24"/>
    <p:sldId id="330" r:id="rId25"/>
    <p:sldId id="331" r:id="rId26"/>
    <p:sldId id="332" r:id="rId27"/>
    <p:sldId id="335" r:id="rId28"/>
    <p:sldId id="333" r:id="rId29"/>
    <p:sldId id="334" r:id="rId30"/>
    <p:sldId id="285" r:id="rId3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Didact Gothic" panose="00000500000000000000" pitchFamily="2" charset="0"/>
      <p:regular r:id="rId38"/>
    </p:embeddedFont>
    <p:embeddedFont>
      <p:font typeface="Merriweather" panose="00000500000000000000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9B02505B-68F2-4207-A83D-27B914CDB0B7}">
          <p14:sldIdLst>
            <p14:sldId id="256"/>
            <p14:sldId id="262"/>
            <p14:sldId id="265"/>
            <p14:sldId id="315"/>
            <p14:sldId id="316"/>
            <p14:sldId id="317"/>
            <p14:sldId id="309"/>
            <p14:sldId id="311"/>
            <p14:sldId id="312"/>
            <p14:sldId id="314"/>
            <p14:sldId id="310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28"/>
            <p14:sldId id="330"/>
            <p14:sldId id="331"/>
            <p14:sldId id="332"/>
            <p14:sldId id="335"/>
            <p14:sldId id="333"/>
            <p14:sldId id="33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BCDFD7-1A8A-4543-AEDC-E9F9935FC47F}">
  <a:tblStyle styleId="{95BCDFD7-1A8A-4543-AEDC-E9F9935FC4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4832" autoAdjust="0"/>
  </p:normalViewPr>
  <p:slideViewPr>
    <p:cSldViewPr snapToGrid="0">
      <p:cViewPr varScale="1">
        <p:scale>
          <a:sx n="107" d="100"/>
          <a:sy n="107" d="100"/>
        </p:scale>
        <p:origin x="107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93b9e122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93b9e122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453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336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71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477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114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946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369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87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060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22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8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766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049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079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49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498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80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37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147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993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6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33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42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59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484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37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37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2000"/>
          </a:blip>
          <a:srcRect b="26847"/>
          <a:stretch/>
        </p:blipFill>
        <p:spPr>
          <a:xfrm rot="-900000">
            <a:off x="6683849" y="1117803"/>
            <a:ext cx="9144005" cy="37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15000"/>
          </a:blip>
          <a:srcRect l="27128" r="25236"/>
          <a:stretch/>
        </p:blipFill>
        <p:spPr>
          <a:xfrm>
            <a:off x="-12" y="-3675112"/>
            <a:ext cx="4355948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43000"/>
          </a:blip>
          <a:srcRect l="20791" r="21082"/>
          <a:stretch/>
        </p:blipFill>
        <p:spPr>
          <a:xfrm>
            <a:off x="-2885300" y="-811537"/>
            <a:ext cx="4705951" cy="4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 amt="43000"/>
          </a:blip>
          <a:srcRect l="11918" r="8145"/>
          <a:stretch/>
        </p:blipFill>
        <p:spPr>
          <a:xfrm>
            <a:off x="-1892674" y="3008450"/>
            <a:ext cx="5211551" cy="36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 rot="-762965">
            <a:off x="-879362" y="-666312"/>
            <a:ext cx="3184928" cy="178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 amt="63000"/>
          </a:blip>
          <a:srcRect t="14646" r="5517"/>
          <a:stretch/>
        </p:blipFill>
        <p:spPr>
          <a:xfrm>
            <a:off x="7382750" y="-580137"/>
            <a:ext cx="3184927" cy="16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8">
            <a:alphaModFix amt="33000"/>
          </a:blip>
          <a:stretch>
            <a:fillRect/>
          </a:stretch>
        </p:blipFill>
        <p:spPr>
          <a:xfrm>
            <a:off x="-10" y="4256055"/>
            <a:ext cx="3370860" cy="18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9">
            <a:alphaModFix amt="63000"/>
          </a:blip>
          <a:srcRect b="24121"/>
          <a:stretch/>
        </p:blipFill>
        <p:spPr>
          <a:xfrm rot="5400000">
            <a:off x="-1413200" y="2415273"/>
            <a:ext cx="3370849" cy="14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 amt="33000"/>
          </a:blip>
          <a:srcRect l="11918" r="8145"/>
          <a:stretch/>
        </p:blipFill>
        <p:spPr>
          <a:xfrm>
            <a:off x="6136351" y="3008438"/>
            <a:ext cx="5211551" cy="36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5">
            <a:alphaModFix amt="33000"/>
          </a:blip>
          <a:srcRect l="11918" r="8145"/>
          <a:stretch/>
        </p:blipFill>
        <p:spPr>
          <a:xfrm rot="1799998">
            <a:off x="5825126" y="-1286262"/>
            <a:ext cx="5211550" cy="365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 amt="60000"/>
          </a:blip>
          <a:srcRect b="54379"/>
          <a:stretch/>
        </p:blipFill>
        <p:spPr>
          <a:xfrm rot="1800003">
            <a:off x="7040362" y="1117448"/>
            <a:ext cx="3370849" cy="86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 amt="51000"/>
          </a:blip>
          <a:srcRect t="14646"/>
          <a:stretch/>
        </p:blipFill>
        <p:spPr>
          <a:xfrm>
            <a:off x="2750325" y="-732500"/>
            <a:ext cx="3370849" cy="1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397700" y="929513"/>
            <a:ext cx="6348600" cy="26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307600" y="3648038"/>
            <a:ext cx="45288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3728325" y="-3955937"/>
            <a:ext cx="15629076" cy="13261750"/>
            <a:chOff x="-3728325" y="-3955937"/>
            <a:chExt cx="15629076" cy="13261750"/>
          </a:xfrm>
        </p:grpSpPr>
        <p:pic>
          <p:nvPicPr>
            <p:cNvPr id="73" name="Google Shape;73;p7"/>
            <p:cNvPicPr preferRelativeResize="0"/>
            <p:nvPr/>
          </p:nvPicPr>
          <p:blipFill rotWithShape="1">
            <a:blip r:embed="rId2">
              <a:alphaModFix amt="40000"/>
            </a:blip>
            <a:srcRect l="22118" r="19613"/>
            <a:stretch/>
          </p:blipFill>
          <p:spPr>
            <a:xfrm>
              <a:off x="6261375" y="-344775"/>
              <a:ext cx="53282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3">
              <a:alphaModFix amt="50000"/>
            </a:blip>
            <a:srcRect l="18435" r="16489"/>
            <a:stretch/>
          </p:blipFill>
          <p:spPr>
            <a:xfrm>
              <a:off x="5950225" y="-2989875"/>
              <a:ext cx="5950525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7"/>
            <p:cNvPicPr preferRelativeResize="0"/>
            <p:nvPr/>
          </p:nvPicPr>
          <p:blipFill rotWithShape="1">
            <a:blip r:embed="rId4">
              <a:alphaModFix amt="50000"/>
            </a:blip>
            <a:srcRect l="29064" r="11812"/>
            <a:stretch/>
          </p:blipFill>
          <p:spPr>
            <a:xfrm>
              <a:off x="5567738" y="4184612"/>
              <a:ext cx="5406024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7"/>
            <p:cNvPicPr preferRelativeResize="0"/>
            <p:nvPr/>
          </p:nvPicPr>
          <p:blipFill rotWithShape="1">
            <a:blip r:embed="rId5">
              <a:alphaModFix/>
            </a:blip>
            <a:srcRect l="33553" r="32232" b="48995"/>
            <a:stretch/>
          </p:blipFill>
          <p:spPr>
            <a:xfrm>
              <a:off x="7493098" y="3863223"/>
              <a:ext cx="1113600" cy="92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7"/>
            <p:cNvPicPr preferRelativeResize="0"/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3731090" y="4429218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7"/>
            <p:cNvPicPr preferRelativeResize="0"/>
            <p:nvPr/>
          </p:nvPicPr>
          <p:blipFill rotWithShape="1">
            <a:blip r:embed="rId7">
              <a:alphaModFix amt="42000"/>
            </a:blip>
            <a:srcRect l="7894" r="8736"/>
            <a:stretch/>
          </p:blipFill>
          <p:spPr>
            <a:xfrm>
              <a:off x="3884276" y="-3955937"/>
              <a:ext cx="7622876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7"/>
            <p:cNvPicPr preferRelativeResize="0"/>
            <p:nvPr/>
          </p:nvPicPr>
          <p:blipFill rotWithShape="1">
            <a:blip r:embed="rId8">
              <a:alphaModFix amt="70000"/>
            </a:blip>
            <a:srcRect l="27128" r="25236"/>
            <a:stretch/>
          </p:blipFill>
          <p:spPr>
            <a:xfrm>
              <a:off x="-2127800" y="3397396"/>
              <a:ext cx="2988764" cy="351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7"/>
            <p:cNvPicPr preferRelativeResize="0"/>
            <p:nvPr/>
          </p:nvPicPr>
          <p:blipFill rotWithShape="1">
            <a:blip r:embed="rId9">
              <a:alphaModFix amt="64000"/>
            </a:blip>
            <a:srcRect l="8933" r="40875"/>
            <a:stretch/>
          </p:blipFill>
          <p:spPr>
            <a:xfrm>
              <a:off x="-3728325" y="501800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7"/>
            <p:cNvPicPr preferRelativeResize="0"/>
            <p:nvPr/>
          </p:nvPicPr>
          <p:blipFill rotWithShape="1">
            <a:blip r:embed="rId10">
              <a:alphaModFix amt="51000"/>
            </a:blip>
            <a:srcRect t="14646"/>
            <a:stretch/>
          </p:blipFill>
          <p:spPr>
            <a:xfrm rot="-5400000">
              <a:off x="7468663" y="2665425"/>
              <a:ext cx="3370849" cy="161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720000" y="1524000"/>
            <a:ext cx="5623200" cy="30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558550"/>
            <a:ext cx="5623200" cy="8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0"/>
          <p:cNvPicPr preferRelativeResize="0"/>
          <p:nvPr/>
        </p:nvPicPr>
        <p:blipFill rotWithShape="1">
          <a:blip r:embed="rId2">
            <a:alphaModFix amt="42000"/>
          </a:blip>
          <a:srcRect l="7894" r="8736"/>
          <a:stretch/>
        </p:blipFill>
        <p:spPr>
          <a:xfrm rot="-2700000" flipH="1">
            <a:off x="-4887913" y="-2632888"/>
            <a:ext cx="7622876" cy="512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0"/>
          <p:cNvPicPr preferRelativeResize="0"/>
          <p:nvPr/>
        </p:nvPicPr>
        <p:blipFill rotWithShape="1">
          <a:blip r:embed="rId3">
            <a:alphaModFix amt="70000"/>
          </a:blip>
          <a:srcRect l="29064" r="11812"/>
          <a:stretch/>
        </p:blipFill>
        <p:spPr>
          <a:xfrm rot="5400000">
            <a:off x="-4328675" y="3426475"/>
            <a:ext cx="5406024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 rotWithShape="1">
          <a:blip r:embed="rId4">
            <a:alphaModFix amt="40000"/>
          </a:blip>
          <a:srcRect b="26847"/>
          <a:stretch/>
        </p:blipFill>
        <p:spPr>
          <a:xfrm rot="-1800000">
            <a:off x="-2121325" y="5593753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 rotWithShape="1">
          <a:blip r:embed="rId2">
            <a:alphaModFix amt="42000"/>
          </a:blip>
          <a:srcRect l="7894" r="8736"/>
          <a:stretch/>
        </p:blipFill>
        <p:spPr>
          <a:xfrm flipH="1">
            <a:off x="6978487" y="2826688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 rotWithShape="1">
          <a:blip r:embed="rId4">
            <a:alphaModFix amt="80000"/>
          </a:blip>
          <a:srcRect b="26847"/>
          <a:stretch/>
        </p:blipFill>
        <p:spPr>
          <a:xfrm rot="-9000000">
            <a:off x="7544023" y="194816"/>
            <a:ext cx="9144004" cy="37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0"/>
          <p:cNvPicPr preferRelativeResize="0"/>
          <p:nvPr/>
        </p:nvPicPr>
        <p:blipFill rotWithShape="1">
          <a:blip r:embed="rId2">
            <a:alphaModFix amt="42000"/>
          </a:blip>
          <a:srcRect l="7894" r="8736"/>
          <a:stretch/>
        </p:blipFill>
        <p:spPr>
          <a:xfrm flipH="1">
            <a:off x="-2445363" y="4207262"/>
            <a:ext cx="7622876" cy="5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0"/>
          <p:cNvPicPr preferRelativeResize="0"/>
          <p:nvPr/>
        </p:nvPicPr>
        <p:blipFill rotWithShape="1">
          <a:blip r:embed="rId5">
            <a:alphaModFix amt="33000"/>
          </a:blip>
          <a:srcRect b="19858"/>
          <a:stretch/>
        </p:blipFill>
        <p:spPr>
          <a:xfrm rot="-7199994">
            <a:off x="6268326" y="-823928"/>
            <a:ext cx="6074867" cy="272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1"/>
          <p:cNvGrpSpPr/>
          <p:nvPr/>
        </p:nvGrpSpPr>
        <p:grpSpPr>
          <a:xfrm>
            <a:off x="-6506787" y="-5972266"/>
            <a:ext cx="22537565" cy="17349939"/>
            <a:chOff x="-6506787" y="-5972266"/>
            <a:chExt cx="22537565" cy="17349939"/>
          </a:xfrm>
        </p:grpSpPr>
        <p:pic>
          <p:nvPicPr>
            <p:cNvPr id="505" name="Google Shape;505;p41"/>
            <p:cNvPicPr preferRelativeResize="0"/>
            <p:nvPr/>
          </p:nvPicPr>
          <p:blipFill rotWithShape="1">
            <a:blip r:embed="rId2">
              <a:alphaModFix amt="42000"/>
            </a:blip>
            <a:srcRect l="7894" r="8736"/>
            <a:stretch/>
          </p:blipFill>
          <p:spPr>
            <a:xfrm rot="-2700000" flipH="1">
              <a:off x="-5812513" y="-960400"/>
              <a:ext cx="7622876" cy="5121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41"/>
            <p:cNvPicPr preferRelativeResize="0"/>
            <p:nvPr/>
          </p:nvPicPr>
          <p:blipFill rotWithShape="1">
            <a:blip r:embed="rId3">
              <a:alphaModFix amt="64000"/>
            </a:blip>
            <a:srcRect l="8933" r="40875"/>
            <a:stretch/>
          </p:blipFill>
          <p:spPr>
            <a:xfrm>
              <a:off x="5163600" y="-4103475"/>
              <a:ext cx="4589302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41"/>
            <p:cNvPicPr preferRelativeResize="0"/>
            <p:nvPr/>
          </p:nvPicPr>
          <p:blipFill rotWithShape="1">
            <a:blip r:embed="rId4">
              <a:alphaModFix amt="40000"/>
            </a:blip>
            <a:srcRect b="26847"/>
            <a:stretch/>
          </p:blipFill>
          <p:spPr>
            <a:xfrm rot="-1800000">
              <a:off x="6562725" y="-2619247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41"/>
            <p:cNvPicPr preferRelativeResize="0"/>
            <p:nvPr/>
          </p:nvPicPr>
          <p:blipFill rotWithShape="1">
            <a:blip r:embed="rId4">
              <a:alphaModFix amt="40000"/>
            </a:blip>
            <a:srcRect b="26847"/>
            <a:stretch/>
          </p:blipFill>
          <p:spPr>
            <a:xfrm rot="-1800000">
              <a:off x="-1645525" y="-3937222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41"/>
            <p:cNvPicPr preferRelativeResize="0"/>
            <p:nvPr/>
          </p:nvPicPr>
          <p:blipFill rotWithShape="1">
            <a:blip r:embed="rId5">
              <a:alphaModFix amt="38000"/>
            </a:blip>
            <a:srcRect l="12139" r="16827"/>
            <a:stretch/>
          </p:blipFill>
          <p:spPr>
            <a:xfrm flipH="1">
              <a:off x="7887213" y="2563700"/>
              <a:ext cx="6495027" cy="51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41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-848222" y="4361655"/>
              <a:ext cx="3370860" cy="188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1"/>
            <p:cNvPicPr preferRelativeResize="0"/>
            <p:nvPr/>
          </p:nvPicPr>
          <p:blipFill rotWithShape="1">
            <a:blip r:embed="rId4">
              <a:alphaModFix amt="40000"/>
            </a:blip>
            <a:srcRect b="26847"/>
            <a:stretch/>
          </p:blipFill>
          <p:spPr>
            <a:xfrm rot="-1800000">
              <a:off x="-2658912" y="5596303"/>
              <a:ext cx="9144004" cy="374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erriweather"/>
              <a:buNone/>
              <a:defRPr sz="33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86" r:id="rId4"/>
    <p:sldLayoutId id="214748368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>
            <a:spLocks noGrp="1"/>
          </p:cNvSpPr>
          <p:nvPr>
            <p:ph type="ctrTitle"/>
          </p:nvPr>
        </p:nvSpPr>
        <p:spPr>
          <a:xfrm>
            <a:off x="501079" y="673321"/>
            <a:ext cx="8400851" cy="26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5400" kern="100" dirty="0">
                <a:ln>
                  <a:solidFill>
                    <a:schemeClr val="accent2">
                      <a:lumMod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資訊系統實驗期末報告</a:t>
            </a:r>
            <a:endParaRPr lang="zh-TW" altLang="zh-TW" sz="5400" kern="100" dirty="0">
              <a:ln>
                <a:solidFill>
                  <a:schemeClr val="accent2">
                    <a:lumMod val="10000"/>
                  </a:schemeClr>
                </a:solidFill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9A33B6-3156-9CE7-75CB-589281FBE280}"/>
              </a:ext>
            </a:extLst>
          </p:cNvPr>
          <p:cNvSpPr txBox="1"/>
          <p:nvPr/>
        </p:nvSpPr>
        <p:spPr>
          <a:xfrm>
            <a:off x="3537678" y="2626276"/>
            <a:ext cx="2638269" cy="18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/>
              <a:t>姓名</a:t>
            </a:r>
            <a:r>
              <a:rPr lang="en-US" altLang="zh-TW" sz="2000" dirty="0"/>
              <a:t>:</a:t>
            </a:r>
            <a:r>
              <a:rPr lang="zh-TW" altLang="en-US" sz="2000" dirty="0"/>
              <a:t>洪碩廷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r>
              <a:rPr lang="zh-TW" altLang="en-US" sz="2000" dirty="0"/>
              <a:t>學號</a:t>
            </a:r>
            <a:r>
              <a:rPr lang="en-US" altLang="zh-TW" sz="2000" dirty="0"/>
              <a:t>:410410111</a:t>
            </a:r>
          </a:p>
          <a:p>
            <a:pPr>
              <a:lnSpc>
                <a:spcPct val="200000"/>
              </a:lnSpc>
            </a:pPr>
            <a:r>
              <a:rPr lang="zh-TW" altLang="en-US" sz="2000" dirty="0"/>
              <a:t>班級</a:t>
            </a:r>
            <a:r>
              <a:rPr lang="en-US" altLang="zh-TW" sz="2000" dirty="0"/>
              <a:t>:</a:t>
            </a:r>
            <a:r>
              <a:rPr lang="zh-TW" altLang="en-US" sz="2000" dirty="0"/>
              <a:t>資工</a:t>
            </a:r>
            <a:r>
              <a:rPr lang="en-US" altLang="zh-TW" sz="2000" dirty="0"/>
              <a:t>2B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684806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Google Shape;536;p47">
            <a:extLst>
              <a:ext uri="{FF2B5EF4-FFF2-40B4-BE49-F238E27FC236}">
                <a16:creationId xmlns:a16="http://schemas.microsoft.com/office/drawing/2014/main" id="{2A4151AD-AB3C-3A1A-5E2D-5727D07CA9A0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839516" y="477488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3E976907-365F-A3BF-AA85-A8283073E5A1}"/>
              </a:ext>
            </a:extLst>
          </p:cNvPr>
          <p:cNvSpPr txBox="1">
            <a:spLocks/>
          </p:cNvSpPr>
          <p:nvPr/>
        </p:nvSpPr>
        <p:spPr>
          <a:xfrm>
            <a:off x="1483133" y="717385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228600" y="1283863"/>
            <a:ext cx="456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三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介紹窗格簡介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8C1E72-C683-F417-C749-BED601F521AE}"/>
              </a:ext>
            </a:extLst>
          </p:cNvPr>
          <p:cNvSpPr txBox="1"/>
          <p:nvPr/>
        </p:nvSpPr>
        <p:spPr>
          <a:xfrm>
            <a:off x="5209452" y="1283863"/>
            <a:ext cx="37059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上方會有下拉選單可以選擇想要看哪個部分以此為範例就會有角色、地圖、裝備可選。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2.</a:t>
            </a:r>
            <a:r>
              <a:rPr lang="zh-TW" altLang="en-US" sz="2000" dirty="0"/>
              <a:t>窗格的圖片和下方文字會每</a:t>
            </a:r>
            <a:r>
              <a:rPr lang="en-US" altLang="zh-TW" sz="2000" dirty="0"/>
              <a:t>5</a:t>
            </a:r>
            <a:r>
              <a:rPr lang="zh-TW" altLang="en-US" sz="2000" dirty="0"/>
              <a:t>秒跳到下一張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3.</a:t>
            </a:r>
            <a:r>
              <a:rPr lang="zh-TW" altLang="en-US" sz="2000" dirty="0"/>
              <a:t>下方設立三個按鈕分別是上一張、暫停、下一張讓使用者能快速切換或是想看久一點能夠停留在想要的地方。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69152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684806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Google Shape;536;p47">
            <a:extLst>
              <a:ext uri="{FF2B5EF4-FFF2-40B4-BE49-F238E27FC236}">
                <a16:creationId xmlns:a16="http://schemas.microsoft.com/office/drawing/2014/main" id="{2A4151AD-AB3C-3A1A-5E2D-5727D07CA9A0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839516" y="477488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3E976907-365F-A3BF-AA85-A8283073E5A1}"/>
              </a:ext>
            </a:extLst>
          </p:cNvPr>
          <p:cNvSpPr txBox="1">
            <a:spLocks/>
          </p:cNvSpPr>
          <p:nvPr/>
        </p:nvSpPr>
        <p:spPr>
          <a:xfrm>
            <a:off x="1483133" y="717385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2765" y="1372483"/>
            <a:ext cx="4412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四</a:t>
            </a:r>
            <a:r>
              <a:rPr lang="en-US" altLang="zh-TW" sz="3200" b="1" dirty="0"/>
              <a:t>).song</a:t>
            </a:r>
            <a:r>
              <a:rPr lang="zh-TW" altLang="en-US" sz="3200" b="1" dirty="0"/>
              <a:t>、</a:t>
            </a:r>
            <a:r>
              <a:rPr lang="en-US" altLang="zh-TW" sz="3200" b="1" dirty="0"/>
              <a:t>footer</a:t>
            </a:r>
            <a:r>
              <a:rPr lang="zh-TW" altLang="en-US" sz="3200" b="1" dirty="0"/>
              <a:t>簡介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6A44DE-B466-D174-3A42-7859AECC8EB9}"/>
              </a:ext>
            </a:extLst>
          </p:cNvPr>
          <p:cNvSpPr txBox="1"/>
          <p:nvPr/>
        </p:nvSpPr>
        <p:spPr>
          <a:xfrm>
            <a:off x="5038003" y="1664870"/>
            <a:ext cx="3791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1.Song:</a:t>
            </a:r>
            <a:r>
              <a:rPr lang="zh-TW" altLang="en-US" sz="2000" dirty="0"/>
              <a:t>在</a:t>
            </a:r>
            <a:r>
              <a:rPr lang="en-US" altLang="zh-TW" sz="2000" dirty="0" err="1"/>
              <a:t>iframe</a:t>
            </a:r>
            <a:r>
              <a:rPr lang="zh-TW" altLang="en-US" sz="2000" dirty="0"/>
              <a:t>中插入</a:t>
            </a:r>
            <a:r>
              <a:rPr lang="en-US" altLang="zh-TW" sz="2000" dirty="0" err="1"/>
              <a:t>Youtube</a:t>
            </a:r>
            <a:r>
              <a:rPr lang="zh-TW" altLang="en-US" sz="2000" dirty="0"/>
              <a:t>的窗格，並設立連結到歌詞的網站。</a:t>
            </a:r>
          </a:p>
          <a:p>
            <a:endParaRPr lang="en-US" altLang="zh-TW" sz="2000" dirty="0"/>
          </a:p>
          <a:p>
            <a:r>
              <a:rPr lang="en-US" altLang="zh-TW" sz="2000" dirty="0"/>
              <a:t>2.footer:</a:t>
            </a:r>
          </a:p>
          <a:p>
            <a:r>
              <a:rPr lang="zh-TW" altLang="en-US" sz="2000" dirty="0"/>
              <a:t>在</a:t>
            </a:r>
            <a:r>
              <a:rPr lang="en-US" altLang="zh-TW" sz="2000" dirty="0"/>
              <a:t>footer</a:t>
            </a:r>
            <a:r>
              <a:rPr lang="zh-TW" altLang="en-US" sz="2000" dirty="0"/>
              <a:t>的位置加入自己的聯絡方法，包括</a:t>
            </a:r>
            <a:r>
              <a:rPr lang="en-US" altLang="zh-TW" sz="2000" dirty="0"/>
              <a:t>email</a:t>
            </a:r>
            <a:r>
              <a:rPr lang="zh-TW" altLang="en-US" sz="2000" dirty="0"/>
              <a:t>、</a:t>
            </a:r>
            <a:r>
              <a:rPr lang="en-US" altLang="zh-TW" sz="2000" dirty="0"/>
              <a:t>phone</a:t>
            </a:r>
            <a:r>
              <a:rPr lang="zh-TW" altLang="en-US" sz="2000" dirty="0"/>
              <a:t>、</a:t>
            </a:r>
            <a:r>
              <a:rPr lang="en-US" altLang="zh-TW" sz="2000" dirty="0"/>
              <a:t>social media</a:t>
            </a:r>
            <a:r>
              <a:rPr lang="zh-TW" altLang="en-US" sz="2000" dirty="0"/>
              <a:t>等資訊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39658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19D056-6D1C-2529-1768-6D40D031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45" y="1300803"/>
            <a:ext cx="7172922" cy="382636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5111211" y="456510"/>
            <a:ext cx="393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主要版面配置</a:t>
            </a:r>
            <a:r>
              <a:rPr lang="en-US" altLang="zh-TW" sz="3200" b="1" dirty="0"/>
              <a:t>1</a:t>
            </a:r>
            <a:endParaRPr lang="zh-TW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D428-928B-66E0-2BD6-66BAF604342E}"/>
              </a:ext>
            </a:extLst>
          </p:cNvPr>
          <p:cNvSpPr/>
          <p:nvPr/>
        </p:nvSpPr>
        <p:spPr>
          <a:xfrm>
            <a:off x="7772825" y="4054084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連結到首頁</a:t>
            </a:r>
          </a:p>
        </p:txBody>
      </p:sp>
      <p:cxnSp>
        <p:nvCxnSpPr>
          <p:cNvPr id="17" name="直線箭頭接點 32">
            <a:extLst>
              <a:ext uri="{FF2B5EF4-FFF2-40B4-BE49-F238E27FC236}">
                <a16:creationId xmlns:a16="http://schemas.microsoft.com/office/drawing/2014/main" id="{2AFE191B-8D73-C2E4-A8FA-0650F9773680}"/>
              </a:ext>
            </a:extLst>
          </p:cNvPr>
          <p:cNvCxnSpPr>
            <a:cxnSpLocks/>
          </p:cNvCxnSpPr>
          <p:nvPr/>
        </p:nvCxnSpPr>
        <p:spPr>
          <a:xfrm flipH="1">
            <a:off x="7937395" y="4407694"/>
            <a:ext cx="473139" cy="42138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16F5077-D3BE-8186-B728-4F67E62F22BE}"/>
              </a:ext>
            </a:extLst>
          </p:cNvPr>
          <p:cNvSpPr/>
          <p:nvPr/>
        </p:nvSpPr>
        <p:spPr>
          <a:xfrm>
            <a:off x="4008180" y="4532219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社群媒體</a:t>
            </a:r>
          </a:p>
        </p:txBody>
      </p:sp>
      <p:cxnSp>
        <p:nvCxnSpPr>
          <p:cNvPr id="20" name="直線箭頭接點 32">
            <a:extLst>
              <a:ext uri="{FF2B5EF4-FFF2-40B4-BE49-F238E27FC236}">
                <a16:creationId xmlns:a16="http://schemas.microsoft.com/office/drawing/2014/main" id="{0484DD6D-6AF9-015C-EE47-6B2A06F5A8B1}"/>
              </a:ext>
            </a:extLst>
          </p:cNvPr>
          <p:cNvCxnSpPr>
            <a:cxnSpLocks/>
          </p:cNvCxnSpPr>
          <p:nvPr/>
        </p:nvCxnSpPr>
        <p:spPr>
          <a:xfrm flipV="1">
            <a:off x="4645889" y="4170485"/>
            <a:ext cx="0" cy="33135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604A4B6-2F61-8C08-B84B-DDD515889948}"/>
              </a:ext>
            </a:extLst>
          </p:cNvPr>
          <p:cNvSpPr/>
          <p:nvPr/>
        </p:nvSpPr>
        <p:spPr>
          <a:xfrm>
            <a:off x="-18779" y="1116560"/>
            <a:ext cx="1063930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跳回頂部</a:t>
            </a:r>
          </a:p>
        </p:txBody>
      </p:sp>
      <p:cxnSp>
        <p:nvCxnSpPr>
          <p:cNvPr id="24" name="直線箭頭接點 32">
            <a:extLst>
              <a:ext uri="{FF2B5EF4-FFF2-40B4-BE49-F238E27FC236}">
                <a16:creationId xmlns:a16="http://schemas.microsoft.com/office/drawing/2014/main" id="{B69696BB-1A96-F181-81F5-870F73F836A9}"/>
              </a:ext>
            </a:extLst>
          </p:cNvPr>
          <p:cNvCxnSpPr>
            <a:cxnSpLocks/>
          </p:cNvCxnSpPr>
          <p:nvPr/>
        </p:nvCxnSpPr>
        <p:spPr>
          <a:xfrm>
            <a:off x="953211" y="1294317"/>
            <a:ext cx="645398" cy="15185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867CD7-ECE4-AC67-3642-B5089F481457}"/>
              </a:ext>
            </a:extLst>
          </p:cNvPr>
          <p:cNvSpPr/>
          <p:nvPr/>
        </p:nvSpPr>
        <p:spPr>
          <a:xfrm>
            <a:off x="24069" y="3370166"/>
            <a:ext cx="936679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gif</a:t>
            </a:r>
            <a:r>
              <a:rPr kumimoji="1" lang="zh-TW" altLang="en-US" dirty="0"/>
              <a:t>動圖</a:t>
            </a:r>
          </a:p>
        </p:txBody>
      </p: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ECED7960-752E-C513-9F1B-E4B586D8DFAA}"/>
              </a:ext>
            </a:extLst>
          </p:cNvPr>
          <p:cNvCxnSpPr>
            <a:cxnSpLocks/>
          </p:cNvCxnSpPr>
          <p:nvPr/>
        </p:nvCxnSpPr>
        <p:spPr>
          <a:xfrm flipV="1">
            <a:off x="593930" y="2803424"/>
            <a:ext cx="441615" cy="51055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8C6ADA0-9CE3-5050-A612-73F4E9883AAF}"/>
              </a:ext>
            </a:extLst>
          </p:cNvPr>
          <p:cNvSpPr/>
          <p:nvPr/>
        </p:nvSpPr>
        <p:spPr>
          <a:xfrm>
            <a:off x="4176323" y="609022"/>
            <a:ext cx="939132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選單列表</a:t>
            </a:r>
          </a:p>
        </p:txBody>
      </p:sp>
      <p:cxnSp>
        <p:nvCxnSpPr>
          <p:cNvPr id="30" name="直線箭頭接點 32">
            <a:extLst>
              <a:ext uri="{FF2B5EF4-FFF2-40B4-BE49-F238E27FC236}">
                <a16:creationId xmlns:a16="http://schemas.microsoft.com/office/drawing/2014/main" id="{4788D473-0FB9-3EA1-B88F-955EC89D1662}"/>
              </a:ext>
            </a:extLst>
          </p:cNvPr>
          <p:cNvCxnSpPr>
            <a:cxnSpLocks/>
          </p:cNvCxnSpPr>
          <p:nvPr/>
        </p:nvCxnSpPr>
        <p:spPr>
          <a:xfrm>
            <a:off x="4649693" y="954219"/>
            <a:ext cx="0" cy="45375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834A4E-83DD-FCE3-EB84-10E14E9FE5A4}"/>
              </a:ext>
            </a:extLst>
          </p:cNvPr>
          <p:cNvSpPr/>
          <p:nvPr/>
        </p:nvSpPr>
        <p:spPr>
          <a:xfrm>
            <a:off x="5433003" y="1965750"/>
            <a:ext cx="113801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收起列表</a:t>
            </a: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B3BF26E-9165-9185-EF38-FC0105AF913B}"/>
              </a:ext>
            </a:extLst>
          </p:cNvPr>
          <p:cNvCxnSpPr>
            <a:cxnSpLocks/>
          </p:cNvCxnSpPr>
          <p:nvPr/>
        </p:nvCxnSpPr>
        <p:spPr>
          <a:xfrm flipH="1" flipV="1">
            <a:off x="4859378" y="1843900"/>
            <a:ext cx="491291" cy="17063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D8074CD-D452-D7EB-B56D-93F457F24D5A}"/>
              </a:ext>
            </a:extLst>
          </p:cNvPr>
          <p:cNvSpPr/>
          <p:nvPr/>
        </p:nvSpPr>
        <p:spPr>
          <a:xfrm>
            <a:off x="7910226" y="2240318"/>
            <a:ext cx="113801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主要窗格</a:t>
            </a:r>
          </a:p>
        </p:txBody>
      </p:sp>
      <p:cxnSp>
        <p:nvCxnSpPr>
          <p:cNvPr id="36" name="直線箭頭接點 32">
            <a:extLst>
              <a:ext uri="{FF2B5EF4-FFF2-40B4-BE49-F238E27FC236}">
                <a16:creationId xmlns:a16="http://schemas.microsoft.com/office/drawing/2014/main" id="{D52F7D1F-F119-3C79-BE2F-15B3BC8EAC21}"/>
              </a:ext>
            </a:extLst>
          </p:cNvPr>
          <p:cNvCxnSpPr>
            <a:cxnSpLocks/>
          </p:cNvCxnSpPr>
          <p:nvPr/>
        </p:nvCxnSpPr>
        <p:spPr>
          <a:xfrm flipH="1">
            <a:off x="7314159" y="2531735"/>
            <a:ext cx="554900" cy="467019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554;p47">
            <a:extLst>
              <a:ext uri="{FF2B5EF4-FFF2-40B4-BE49-F238E27FC236}">
                <a16:creationId xmlns:a16="http://schemas.microsoft.com/office/drawing/2014/main" id="{F8C1895B-D12E-59E3-22FF-623561E9A47F}"/>
              </a:ext>
            </a:extLst>
          </p:cNvPr>
          <p:cNvSpPr txBox="1">
            <a:spLocks/>
          </p:cNvSpPr>
          <p:nvPr/>
        </p:nvSpPr>
        <p:spPr>
          <a:xfrm>
            <a:off x="655289" y="684806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43" name="Google Shape;536;p47">
            <a:extLst>
              <a:ext uri="{FF2B5EF4-FFF2-40B4-BE49-F238E27FC236}">
                <a16:creationId xmlns:a16="http://schemas.microsoft.com/office/drawing/2014/main" id="{60F86F5F-ED7F-8811-CCCC-E5665497B6E7}"/>
              </a:ext>
            </a:extLst>
          </p:cNvPr>
          <p:cNvPicPr preferRelativeResize="0"/>
          <p:nvPr/>
        </p:nvPicPr>
        <p:blipFill rotWithShape="1">
          <a:blip r:embed="rId4">
            <a:alphaModFix amt="19000"/>
          </a:blip>
          <a:srcRect l="23822" r="28542"/>
          <a:stretch/>
        </p:blipFill>
        <p:spPr>
          <a:xfrm>
            <a:off x="839516" y="477488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542;p47">
            <a:extLst>
              <a:ext uri="{FF2B5EF4-FFF2-40B4-BE49-F238E27FC236}">
                <a16:creationId xmlns:a16="http://schemas.microsoft.com/office/drawing/2014/main" id="{815C2029-ECC0-F27C-26DF-0BD50E977EE3}"/>
              </a:ext>
            </a:extLst>
          </p:cNvPr>
          <p:cNvSpPr txBox="1">
            <a:spLocks/>
          </p:cNvSpPr>
          <p:nvPr/>
        </p:nvSpPr>
        <p:spPr>
          <a:xfrm>
            <a:off x="1483133" y="717385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53919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B0FC16A-661C-2E8B-5A4C-372E308C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011302"/>
            <a:ext cx="4515873" cy="37368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DC22D7B-D613-345A-6E28-B631A58B7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683" y="1095065"/>
            <a:ext cx="3648330" cy="365191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4983550" y="471140"/>
            <a:ext cx="393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主要版面配置</a:t>
            </a:r>
            <a:r>
              <a:rPr lang="en-US" altLang="zh-TW" sz="3200" b="1" dirty="0"/>
              <a:t>2</a:t>
            </a:r>
            <a:endParaRPr lang="zh-TW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D428-928B-66E0-2BD6-66BAF604342E}"/>
              </a:ext>
            </a:extLst>
          </p:cNvPr>
          <p:cNvSpPr/>
          <p:nvPr/>
        </p:nvSpPr>
        <p:spPr>
          <a:xfrm>
            <a:off x="7772825" y="3879068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連結到首頁</a:t>
            </a:r>
          </a:p>
        </p:txBody>
      </p:sp>
      <p:cxnSp>
        <p:nvCxnSpPr>
          <p:cNvPr id="17" name="直線箭頭接點 32">
            <a:extLst>
              <a:ext uri="{FF2B5EF4-FFF2-40B4-BE49-F238E27FC236}">
                <a16:creationId xmlns:a16="http://schemas.microsoft.com/office/drawing/2014/main" id="{2AFE191B-8D73-C2E4-A8FA-0650F9773680}"/>
              </a:ext>
            </a:extLst>
          </p:cNvPr>
          <p:cNvCxnSpPr>
            <a:cxnSpLocks/>
          </p:cNvCxnSpPr>
          <p:nvPr/>
        </p:nvCxnSpPr>
        <p:spPr>
          <a:xfrm flipH="1">
            <a:off x="8063193" y="4209635"/>
            <a:ext cx="277918" cy="29220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16F5077-D3BE-8186-B728-4F67E62F22BE}"/>
              </a:ext>
            </a:extLst>
          </p:cNvPr>
          <p:cNvSpPr/>
          <p:nvPr/>
        </p:nvSpPr>
        <p:spPr>
          <a:xfrm>
            <a:off x="3691805" y="3879067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當前選取的節</a:t>
            </a:r>
          </a:p>
        </p:txBody>
      </p:sp>
      <p:cxnSp>
        <p:nvCxnSpPr>
          <p:cNvPr id="20" name="直線箭頭接點 32">
            <a:extLst>
              <a:ext uri="{FF2B5EF4-FFF2-40B4-BE49-F238E27FC236}">
                <a16:creationId xmlns:a16="http://schemas.microsoft.com/office/drawing/2014/main" id="{0484DD6D-6AF9-015C-EE47-6B2A06F5A8B1}"/>
              </a:ext>
            </a:extLst>
          </p:cNvPr>
          <p:cNvCxnSpPr>
            <a:cxnSpLocks/>
          </p:cNvCxnSpPr>
          <p:nvPr/>
        </p:nvCxnSpPr>
        <p:spPr>
          <a:xfrm flipH="1">
            <a:off x="1678781" y="4024775"/>
            <a:ext cx="1921449" cy="261475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604A4B6-2F61-8C08-B84B-DDD515889948}"/>
              </a:ext>
            </a:extLst>
          </p:cNvPr>
          <p:cNvSpPr/>
          <p:nvPr/>
        </p:nvSpPr>
        <p:spPr>
          <a:xfrm>
            <a:off x="-20892" y="1328911"/>
            <a:ext cx="1063930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課表</a:t>
            </a:r>
            <a:r>
              <a:rPr kumimoji="1" lang="en-US" altLang="zh-TW" dirty="0"/>
              <a:t>table</a:t>
            </a:r>
            <a:endParaRPr kumimoji="1" lang="zh-TW" altLang="en-US" dirty="0"/>
          </a:p>
        </p:txBody>
      </p:sp>
      <p:cxnSp>
        <p:nvCxnSpPr>
          <p:cNvPr id="24" name="直線箭頭接點 32">
            <a:extLst>
              <a:ext uri="{FF2B5EF4-FFF2-40B4-BE49-F238E27FC236}">
                <a16:creationId xmlns:a16="http://schemas.microsoft.com/office/drawing/2014/main" id="{B69696BB-1A96-F181-81F5-870F73F836A9}"/>
              </a:ext>
            </a:extLst>
          </p:cNvPr>
          <p:cNvCxnSpPr>
            <a:cxnSpLocks/>
          </p:cNvCxnSpPr>
          <p:nvPr/>
        </p:nvCxnSpPr>
        <p:spPr>
          <a:xfrm>
            <a:off x="1093747" y="1474619"/>
            <a:ext cx="270709" cy="145709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834A4E-83DD-FCE3-EB84-10E14E9FE5A4}"/>
              </a:ext>
            </a:extLst>
          </p:cNvPr>
          <p:cNvSpPr/>
          <p:nvPr/>
        </p:nvSpPr>
        <p:spPr>
          <a:xfrm>
            <a:off x="4212585" y="1236165"/>
            <a:ext cx="113801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簡介窗格</a:t>
            </a: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B3BF26E-9165-9185-EF38-FC0105AF913B}"/>
              </a:ext>
            </a:extLst>
          </p:cNvPr>
          <p:cNvCxnSpPr>
            <a:cxnSpLocks/>
          </p:cNvCxnSpPr>
          <p:nvPr/>
        </p:nvCxnSpPr>
        <p:spPr>
          <a:xfrm>
            <a:off x="5060205" y="1611345"/>
            <a:ext cx="612516" cy="26780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D8074CD-D452-D7EB-B56D-93F457F24D5A}"/>
              </a:ext>
            </a:extLst>
          </p:cNvPr>
          <p:cNvSpPr/>
          <p:nvPr/>
        </p:nvSpPr>
        <p:spPr>
          <a:xfrm>
            <a:off x="6531531" y="3168272"/>
            <a:ext cx="576500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按鈕</a:t>
            </a:r>
          </a:p>
        </p:txBody>
      </p:sp>
      <p:cxnSp>
        <p:nvCxnSpPr>
          <p:cNvPr id="36" name="直線箭頭接點 32">
            <a:extLst>
              <a:ext uri="{FF2B5EF4-FFF2-40B4-BE49-F238E27FC236}">
                <a16:creationId xmlns:a16="http://schemas.microsoft.com/office/drawing/2014/main" id="{D52F7D1F-F119-3C79-BE2F-15B3BC8EAC21}"/>
              </a:ext>
            </a:extLst>
          </p:cNvPr>
          <p:cNvCxnSpPr>
            <a:cxnSpLocks/>
          </p:cNvCxnSpPr>
          <p:nvPr/>
        </p:nvCxnSpPr>
        <p:spPr>
          <a:xfrm flipH="1" flipV="1">
            <a:off x="5977890" y="3000375"/>
            <a:ext cx="490519" cy="17145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77539FE-8428-4025-B894-3A7FB6E63FB0}"/>
              </a:ext>
            </a:extLst>
          </p:cNvPr>
          <p:cNvSpPr/>
          <p:nvPr/>
        </p:nvSpPr>
        <p:spPr>
          <a:xfrm>
            <a:off x="3708132" y="4351737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操作面板</a:t>
            </a:r>
          </a:p>
        </p:txBody>
      </p:sp>
      <p:cxnSp>
        <p:nvCxnSpPr>
          <p:cNvPr id="44" name="直線箭頭接點 32">
            <a:extLst>
              <a:ext uri="{FF2B5EF4-FFF2-40B4-BE49-F238E27FC236}">
                <a16:creationId xmlns:a16="http://schemas.microsoft.com/office/drawing/2014/main" id="{C9F8B5D0-A302-DF8E-D22E-89ABEF84C5D3}"/>
              </a:ext>
            </a:extLst>
          </p:cNvPr>
          <p:cNvCxnSpPr>
            <a:cxnSpLocks/>
          </p:cNvCxnSpPr>
          <p:nvPr/>
        </p:nvCxnSpPr>
        <p:spPr>
          <a:xfrm flipH="1" flipV="1">
            <a:off x="3000634" y="4442377"/>
            <a:ext cx="655085" cy="5506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554;p47">
            <a:extLst>
              <a:ext uri="{FF2B5EF4-FFF2-40B4-BE49-F238E27FC236}">
                <a16:creationId xmlns:a16="http://schemas.microsoft.com/office/drawing/2014/main" id="{A32FBAB1-7DB8-1963-ABBD-DA29E6B812CB}"/>
              </a:ext>
            </a:extLst>
          </p:cNvPr>
          <p:cNvSpPr txBox="1">
            <a:spLocks/>
          </p:cNvSpPr>
          <p:nvPr/>
        </p:nvSpPr>
        <p:spPr>
          <a:xfrm>
            <a:off x="655289" y="684806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50" name="Google Shape;536;p47">
            <a:extLst>
              <a:ext uri="{FF2B5EF4-FFF2-40B4-BE49-F238E27FC236}">
                <a16:creationId xmlns:a16="http://schemas.microsoft.com/office/drawing/2014/main" id="{259EE4A1-85E2-8DED-CA37-A76C0A5F67CC}"/>
              </a:ext>
            </a:extLst>
          </p:cNvPr>
          <p:cNvPicPr preferRelativeResize="0"/>
          <p:nvPr/>
        </p:nvPicPr>
        <p:blipFill rotWithShape="1">
          <a:blip r:embed="rId5">
            <a:alphaModFix amt="19000"/>
          </a:blip>
          <a:srcRect l="23822" r="28542"/>
          <a:stretch/>
        </p:blipFill>
        <p:spPr>
          <a:xfrm>
            <a:off x="839516" y="477488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42;p47">
            <a:extLst>
              <a:ext uri="{FF2B5EF4-FFF2-40B4-BE49-F238E27FC236}">
                <a16:creationId xmlns:a16="http://schemas.microsoft.com/office/drawing/2014/main" id="{5A7B7A57-46B7-6E91-539A-B846A66F4C15}"/>
              </a:ext>
            </a:extLst>
          </p:cNvPr>
          <p:cNvSpPr txBox="1">
            <a:spLocks/>
          </p:cNvSpPr>
          <p:nvPr/>
        </p:nvSpPr>
        <p:spPr>
          <a:xfrm>
            <a:off x="1483133" y="717385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2740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7908CA-EAC6-D889-C0AE-4E26A8AC7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53" y="1209869"/>
            <a:ext cx="7168840" cy="391680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4983550" y="471140"/>
            <a:ext cx="393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主要版面配置</a:t>
            </a:r>
            <a:r>
              <a:rPr lang="en-US" altLang="zh-TW" sz="3200" b="1" dirty="0"/>
              <a:t>3</a:t>
            </a:r>
            <a:endParaRPr lang="zh-TW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D428-928B-66E0-2BD6-66BAF604342E}"/>
              </a:ext>
            </a:extLst>
          </p:cNvPr>
          <p:cNvSpPr/>
          <p:nvPr/>
        </p:nvSpPr>
        <p:spPr>
          <a:xfrm>
            <a:off x="7764675" y="4100951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連結到首頁</a:t>
            </a:r>
          </a:p>
        </p:txBody>
      </p:sp>
      <p:cxnSp>
        <p:nvCxnSpPr>
          <p:cNvPr id="17" name="直線箭頭接點 32">
            <a:extLst>
              <a:ext uri="{FF2B5EF4-FFF2-40B4-BE49-F238E27FC236}">
                <a16:creationId xmlns:a16="http://schemas.microsoft.com/office/drawing/2014/main" id="{2AFE191B-8D73-C2E4-A8FA-0650F9773680}"/>
              </a:ext>
            </a:extLst>
          </p:cNvPr>
          <p:cNvCxnSpPr>
            <a:cxnSpLocks/>
          </p:cNvCxnSpPr>
          <p:nvPr/>
        </p:nvCxnSpPr>
        <p:spPr>
          <a:xfrm flipH="1">
            <a:off x="7957080" y="4469345"/>
            <a:ext cx="277918" cy="29220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16F5077-D3BE-8186-B728-4F67E62F22BE}"/>
              </a:ext>
            </a:extLst>
          </p:cNvPr>
          <p:cNvSpPr/>
          <p:nvPr/>
        </p:nvSpPr>
        <p:spPr>
          <a:xfrm>
            <a:off x="3208974" y="3118944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動態文字</a:t>
            </a:r>
          </a:p>
        </p:txBody>
      </p:sp>
      <p:cxnSp>
        <p:nvCxnSpPr>
          <p:cNvPr id="20" name="直線箭頭接點 32">
            <a:extLst>
              <a:ext uri="{FF2B5EF4-FFF2-40B4-BE49-F238E27FC236}">
                <a16:creationId xmlns:a16="http://schemas.microsoft.com/office/drawing/2014/main" id="{0484DD6D-6AF9-015C-EE47-6B2A06F5A8B1}"/>
              </a:ext>
            </a:extLst>
          </p:cNvPr>
          <p:cNvCxnSpPr>
            <a:cxnSpLocks/>
          </p:cNvCxnSpPr>
          <p:nvPr/>
        </p:nvCxnSpPr>
        <p:spPr>
          <a:xfrm flipH="1">
            <a:off x="3000634" y="3502446"/>
            <a:ext cx="549810" cy="70213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604A4B6-2F61-8C08-B84B-DDD515889948}"/>
              </a:ext>
            </a:extLst>
          </p:cNvPr>
          <p:cNvSpPr/>
          <p:nvPr/>
        </p:nvSpPr>
        <p:spPr>
          <a:xfrm>
            <a:off x="29817" y="1183202"/>
            <a:ext cx="1063930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切換選單</a:t>
            </a:r>
          </a:p>
        </p:txBody>
      </p:sp>
      <p:cxnSp>
        <p:nvCxnSpPr>
          <p:cNvPr id="24" name="直線箭頭接點 32">
            <a:extLst>
              <a:ext uri="{FF2B5EF4-FFF2-40B4-BE49-F238E27FC236}">
                <a16:creationId xmlns:a16="http://schemas.microsoft.com/office/drawing/2014/main" id="{B69696BB-1A96-F181-81F5-870F73F836A9}"/>
              </a:ext>
            </a:extLst>
          </p:cNvPr>
          <p:cNvCxnSpPr>
            <a:cxnSpLocks/>
          </p:cNvCxnSpPr>
          <p:nvPr/>
        </p:nvCxnSpPr>
        <p:spPr>
          <a:xfrm>
            <a:off x="1093747" y="1474619"/>
            <a:ext cx="389386" cy="34272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867CD7-ECE4-AC67-3642-B5089F481457}"/>
              </a:ext>
            </a:extLst>
          </p:cNvPr>
          <p:cNvSpPr/>
          <p:nvPr/>
        </p:nvSpPr>
        <p:spPr>
          <a:xfrm>
            <a:off x="138013" y="3978003"/>
            <a:ext cx="936679" cy="55120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快速切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上一張</a:t>
            </a:r>
          </a:p>
        </p:txBody>
      </p: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ECED7960-752E-C513-9F1B-E4B586D8DFAA}"/>
              </a:ext>
            </a:extLst>
          </p:cNvPr>
          <p:cNvCxnSpPr>
            <a:cxnSpLocks/>
          </p:cNvCxnSpPr>
          <p:nvPr/>
        </p:nvCxnSpPr>
        <p:spPr>
          <a:xfrm>
            <a:off x="894353" y="4568654"/>
            <a:ext cx="679733" cy="35339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834A4E-83DD-FCE3-EB84-10E14E9FE5A4}"/>
              </a:ext>
            </a:extLst>
          </p:cNvPr>
          <p:cNvSpPr/>
          <p:nvPr/>
        </p:nvSpPr>
        <p:spPr>
          <a:xfrm>
            <a:off x="7633143" y="1453830"/>
            <a:ext cx="1345295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遊戲介紹窗格</a:t>
            </a: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B3BF26E-9165-9185-EF38-FC0105AF913B}"/>
              </a:ext>
            </a:extLst>
          </p:cNvPr>
          <p:cNvCxnSpPr>
            <a:cxnSpLocks/>
          </p:cNvCxnSpPr>
          <p:nvPr/>
        </p:nvCxnSpPr>
        <p:spPr>
          <a:xfrm flipH="1">
            <a:off x="7069178" y="1671638"/>
            <a:ext cx="488910" cy="20751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D8074CD-D452-D7EB-B56D-93F457F24D5A}"/>
              </a:ext>
            </a:extLst>
          </p:cNvPr>
          <p:cNvSpPr/>
          <p:nvPr/>
        </p:nvSpPr>
        <p:spPr>
          <a:xfrm>
            <a:off x="4422496" y="1525929"/>
            <a:ext cx="1063930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動態圖片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7539FE-8428-4025-B894-3A7FB6E63FB0}"/>
              </a:ext>
            </a:extLst>
          </p:cNvPr>
          <p:cNvSpPr/>
          <p:nvPr/>
        </p:nvSpPr>
        <p:spPr>
          <a:xfrm>
            <a:off x="3934550" y="3679082"/>
            <a:ext cx="941297" cy="480981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快速切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下一張</a:t>
            </a:r>
          </a:p>
        </p:txBody>
      </p:sp>
      <p:cxnSp>
        <p:nvCxnSpPr>
          <p:cNvPr id="44" name="直線箭頭接點 32">
            <a:extLst>
              <a:ext uri="{FF2B5EF4-FFF2-40B4-BE49-F238E27FC236}">
                <a16:creationId xmlns:a16="http://schemas.microsoft.com/office/drawing/2014/main" id="{C9F8B5D0-A302-DF8E-D22E-89ABEF84C5D3}"/>
              </a:ext>
            </a:extLst>
          </p:cNvPr>
          <p:cNvCxnSpPr>
            <a:cxnSpLocks/>
          </p:cNvCxnSpPr>
          <p:nvPr/>
        </p:nvCxnSpPr>
        <p:spPr>
          <a:xfrm flipH="1">
            <a:off x="3778443" y="4204584"/>
            <a:ext cx="473766" cy="613619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32">
            <a:extLst>
              <a:ext uri="{FF2B5EF4-FFF2-40B4-BE49-F238E27FC236}">
                <a16:creationId xmlns:a16="http://schemas.microsoft.com/office/drawing/2014/main" id="{3DEADB4F-EE69-F8D7-C90F-D081F9D4EF28}"/>
              </a:ext>
            </a:extLst>
          </p:cNvPr>
          <p:cNvCxnSpPr>
            <a:cxnSpLocks/>
          </p:cNvCxnSpPr>
          <p:nvPr/>
        </p:nvCxnSpPr>
        <p:spPr>
          <a:xfrm flipH="1">
            <a:off x="4081923" y="1780789"/>
            <a:ext cx="340573" cy="29220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AA393AA7-F447-FDC0-A06B-EE6EAED76620}"/>
              </a:ext>
            </a:extLst>
          </p:cNvPr>
          <p:cNvSpPr/>
          <p:nvPr/>
        </p:nvSpPr>
        <p:spPr>
          <a:xfrm>
            <a:off x="1648479" y="3562098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暫停播放</a:t>
            </a:r>
          </a:p>
        </p:txBody>
      </p:sp>
      <p:cxnSp>
        <p:nvCxnSpPr>
          <p:cNvPr id="38" name="直線箭頭接點 32">
            <a:extLst>
              <a:ext uri="{FF2B5EF4-FFF2-40B4-BE49-F238E27FC236}">
                <a16:creationId xmlns:a16="http://schemas.microsoft.com/office/drawing/2014/main" id="{42C177DF-1D0B-BBF1-3553-8042F3404FEF}"/>
              </a:ext>
            </a:extLst>
          </p:cNvPr>
          <p:cNvCxnSpPr>
            <a:cxnSpLocks/>
          </p:cNvCxnSpPr>
          <p:nvPr/>
        </p:nvCxnSpPr>
        <p:spPr>
          <a:xfrm>
            <a:off x="2029108" y="3935635"/>
            <a:ext cx="609529" cy="88256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54;p47">
            <a:extLst>
              <a:ext uri="{FF2B5EF4-FFF2-40B4-BE49-F238E27FC236}">
                <a16:creationId xmlns:a16="http://schemas.microsoft.com/office/drawing/2014/main" id="{BDF4F3C9-0007-8402-8224-4BB134CDAAF5}"/>
              </a:ext>
            </a:extLst>
          </p:cNvPr>
          <p:cNvSpPr txBox="1">
            <a:spLocks/>
          </p:cNvSpPr>
          <p:nvPr/>
        </p:nvSpPr>
        <p:spPr>
          <a:xfrm>
            <a:off x="655289" y="684806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41" name="Google Shape;536;p47">
            <a:extLst>
              <a:ext uri="{FF2B5EF4-FFF2-40B4-BE49-F238E27FC236}">
                <a16:creationId xmlns:a16="http://schemas.microsoft.com/office/drawing/2014/main" id="{65A8D809-8F4D-0286-6803-A4020453A459}"/>
              </a:ext>
            </a:extLst>
          </p:cNvPr>
          <p:cNvPicPr preferRelativeResize="0"/>
          <p:nvPr/>
        </p:nvPicPr>
        <p:blipFill rotWithShape="1">
          <a:blip r:embed="rId4">
            <a:alphaModFix amt="19000"/>
          </a:blip>
          <a:srcRect l="23822" r="28542"/>
          <a:stretch/>
        </p:blipFill>
        <p:spPr>
          <a:xfrm>
            <a:off x="839516" y="477488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542;p47">
            <a:extLst>
              <a:ext uri="{FF2B5EF4-FFF2-40B4-BE49-F238E27FC236}">
                <a16:creationId xmlns:a16="http://schemas.microsoft.com/office/drawing/2014/main" id="{39B722EE-860D-47D6-5E70-CDB031BA68C4}"/>
              </a:ext>
            </a:extLst>
          </p:cNvPr>
          <p:cNvSpPr txBox="1">
            <a:spLocks/>
          </p:cNvSpPr>
          <p:nvPr/>
        </p:nvSpPr>
        <p:spPr>
          <a:xfrm>
            <a:off x="1483133" y="717385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6250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7908CA-EAC6-D889-C0AE-4E26A8AC77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4352" y="1095358"/>
            <a:ext cx="7399555" cy="404814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4983550" y="471140"/>
            <a:ext cx="393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主要版面配置</a:t>
            </a:r>
            <a:r>
              <a:rPr lang="en-US" altLang="zh-TW" sz="3200" b="1" dirty="0"/>
              <a:t>4</a:t>
            </a:r>
            <a:endParaRPr lang="zh-TW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D428-928B-66E0-2BD6-66BAF604342E}"/>
              </a:ext>
            </a:extLst>
          </p:cNvPr>
          <p:cNvSpPr/>
          <p:nvPr/>
        </p:nvSpPr>
        <p:spPr>
          <a:xfrm>
            <a:off x="7855972" y="4087397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連結到首頁</a:t>
            </a:r>
          </a:p>
        </p:txBody>
      </p:sp>
      <p:cxnSp>
        <p:nvCxnSpPr>
          <p:cNvPr id="17" name="直線箭頭接點 32">
            <a:extLst>
              <a:ext uri="{FF2B5EF4-FFF2-40B4-BE49-F238E27FC236}">
                <a16:creationId xmlns:a16="http://schemas.microsoft.com/office/drawing/2014/main" id="{2AFE191B-8D73-C2E4-A8FA-0650F9773680}"/>
              </a:ext>
            </a:extLst>
          </p:cNvPr>
          <p:cNvCxnSpPr>
            <a:cxnSpLocks/>
          </p:cNvCxnSpPr>
          <p:nvPr/>
        </p:nvCxnSpPr>
        <p:spPr>
          <a:xfrm flipH="1">
            <a:off x="7957080" y="4469345"/>
            <a:ext cx="277918" cy="29220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16F5077-D3BE-8186-B728-4F67E62F22BE}"/>
              </a:ext>
            </a:extLst>
          </p:cNvPr>
          <p:cNvSpPr/>
          <p:nvPr/>
        </p:nvSpPr>
        <p:spPr>
          <a:xfrm>
            <a:off x="4009631" y="3215298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動態文字</a:t>
            </a:r>
          </a:p>
        </p:txBody>
      </p:sp>
      <p:cxnSp>
        <p:nvCxnSpPr>
          <p:cNvPr id="20" name="直線箭頭接點 32">
            <a:extLst>
              <a:ext uri="{FF2B5EF4-FFF2-40B4-BE49-F238E27FC236}">
                <a16:creationId xmlns:a16="http://schemas.microsoft.com/office/drawing/2014/main" id="{0484DD6D-6AF9-015C-EE47-6B2A06F5A8B1}"/>
              </a:ext>
            </a:extLst>
          </p:cNvPr>
          <p:cNvCxnSpPr>
            <a:cxnSpLocks/>
          </p:cNvCxnSpPr>
          <p:nvPr/>
        </p:nvCxnSpPr>
        <p:spPr>
          <a:xfrm flipH="1">
            <a:off x="7115367" y="4327053"/>
            <a:ext cx="364139" cy="42874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604A4B6-2F61-8C08-B84B-DDD515889948}"/>
              </a:ext>
            </a:extLst>
          </p:cNvPr>
          <p:cNvSpPr/>
          <p:nvPr/>
        </p:nvSpPr>
        <p:spPr>
          <a:xfrm>
            <a:off x="3291598" y="1474619"/>
            <a:ext cx="987839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切換選單</a:t>
            </a:r>
          </a:p>
        </p:txBody>
      </p:sp>
      <p:cxnSp>
        <p:nvCxnSpPr>
          <p:cNvPr id="24" name="直線箭頭接點 32">
            <a:extLst>
              <a:ext uri="{FF2B5EF4-FFF2-40B4-BE49-F238E27FC236}">
                <a16:creationId xmlns:a16="http://schemas.microsoft.com/office/drawing/2014/main" id="{B69696BB-1A96-F181-81F5-870F73F836A9}"/>
              </a:ext>
            </a:extLst>
          </p:cNvPr>
          <p:cNvCxnSpPr>
            <a:cxnSpLocks/>
          </p:cNvCxnSpPr>
          <p:nvPr/>
        </p:nvCxnSpPr>
        <p:spPr>
          <a:xfrm>
            <a:off x="894352" y="2166549"/>
            <a:ext cx="424795" cy="48769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867CD7-ECE4-AC67-3642-B5089F481457}"/>
              </a:ext>
            </a:extLst>
          </p:cNvPr>
          <p:cNvSpPr/>
          <p:nvPr/>
        </p:nvSpPr>
        <p:spPr>
          <a:xfrm>
            <a:off x="3635321" y="4568654"/>
            <a:ext cx="936679" cy="55120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快速切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上一張</a:t>
            </a:r>
          </a:p>
        </p:txBody>
      </p: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ECED7960-752E-C513-9F1B-E4B586D8DFAA}"/>
              </a:ext>
            </a:extLst>
          </p:cNvPr>
          <p:cNvCxnSpPr>
            <a:cxnSpLocks/>
          </p:cNvCxnSpPr>
          <p:nvPr/>
        </p:nvCxnSpPr>
        <p:spPr>
          <a:xfrm>
            <a:off x="4574737" y="4922478"/>
            <a:ext cx="604482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834A4E-83DD-FCE3-EB84-10E14E9FE5A4}"/>
              </a:ext>
            </a:extLst>
          </p:cNvPr>
          <p:cNvSpPr/>
          <p:nvPr/>
        </p:nvSpPr>
        <p:spPr>
          <a:xfrm>
            <a:off x="57169" y="1812566"/>
            <a:ext cx="133265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遊戲介紹窗格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8074CD-D452-D7EB-B56D-93F457F24D5A}"/>
              </a:ext>
            </a:extLst>
          </p:cNvPr>
          <p:cNvSpPr/>
          <p:nvPr/>
        </p:nvSpPr>
        <p:spPr>
          <a:xfrm>
            <a:off x="7986316" y="1108627"/>
            <a:ext cx="1063930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動態圖片</a:t>
            </a:r>
          </a:p>
        </p:txBody>
      </p:sp>
      <p:cxnSp>
        <p:nvCxnSpPr>
          <p:cNvPr id="36" name="直線箭頭接點 32">
            <a:extLst>
              <a:ext uri="{FF2B5EF4-FFF2-40B4-BE49-F238E27FC236}">
                <a16:creationId xmlns:a16="http://schemas.microsoft.com/office/drawing/2014/main" id="{D52F7D1F-F119-3C79-BE2F-15B3BC8EAC21}"/>
              </a:ext>
            </a:extLst>
          </p:cNvPr>
          <p:cNvCxnSpPr>
            <a:cxnSpLocks/>
          </p:cNvCxnSpPr>
          <p:nvPr/>
        </p:nvCxnSpPr>
        <p:spPr>
          <a:xfrm>
            <a:off x="6236569" y="4253606"/>
            <a:ext cx="0" cy="532199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77539FE-8428-4025-B894-3A7FB6E63FB0}"/>
              </a:ext>
            </a:extLst>
          </p:cNvPr>
          <p:cNvSpPr/>
          <p:nvPr/>
        </p:nvSpPr>
        <p:spPr>
          <a:xfrm>
            <a:off x="6881962" y="3737512"/>
            <a:ext cx="941297" cy="480981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快速切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下一張</a:t>
            </a:r>
          </a:p>
        </p:txBody>
      </p:sp>
      <p:cxnSp>
        <p:nvCxnSpPr>
          <p:cNvPr id="44" name="直線箭頭接點 32">
            <a:extLst>
              <a:ext uri="{FF2B5EF4-FFF2-40B4-BE49-F238E27FC236}">
                <a16:creationId xmlns:a16="http://schemas.microsoft.com/office/drawing/2014/main" id="{C9F8B5D0-A302-DF8E-D22E-89ABEF84C5D3}"/>
              </a:ext>
            </a:extLst>
          </p:cNvPr>
          <p:cNvCxnSpPr>
            <a:cxnSpLocks/>
          </p:cNvCxnSpPr>
          <p:nvPr/>
        </p:nvCxnSpPr>
        <p:spPr>
          <a:xfrm>
            <a:off x="4443743" y="3535668"/>
            <a:ext cx="735476" cy="71793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32">
            <a:extLst>
              <a:ext uri="{FF2B5EF4-FFF2-40B4-BE49-F238E27FC236}">
                <a16:creationId xmlns:a16="http://schemas.microsoft.com/office/drawing/2014/main" id="{3DEADB4F-EE69-F8D7-C90F-D081F9D4EF28}"/>
              </a:ext>
            </a:extLst>
          </p:cNvPr>
          <p:cNvCxnSpPr>
            <a:cxnSpLocks/>
          </p:cNvCxnSpPr>
          <p:nvPr/>
        </p:nvCxnSpPr>
        <p:spPr>
          <a:xfrm flipH="1">
            <a:off x="7643813" y="1474619"/>
            <a:ext cx="452226" cy="34272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AA393AA7-F447-FDC0-A06B-EE6EAED76620}"/>
              </a:ext>
            </a:extLst>
          </p:cNvPr>
          <p:cNvSpPr/>
          <p:nvPr/>
        </p:nvSpPr>
        <p:spPr>
          <a:xfrm>
            <a:off x="5762301" y="3895179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暫停播放</a:t>
            </a:r>
          </a:p>
        </p:txBody>
      </p:sp>
      <p:cxnSp>
        <p:nvCxnSpPr>
          <p:cNvPr id="38" name="直線箭頭接點 32">
            <a:extLst>
              <a:ext uri="{FF2B5EF4-FFF2-40B4-BE49-F238E27FC236}">
                <a16:creationId xmlns:a16="http://schemas.microsoft.com/office/drawing/2014/main" id="{42C177DF-1D0B-BBF1-3553-8042F3404FEF}"/>
              </a:ext>
            </a:extLst>
          </p:cNvPr>
          <p:cNvCxnSpPr>
            <a:cxnSpLocks/>
          </p:cNvCxnSpPr>
          <p:nvPr/>
        </p:nvCxnSpPr>
        <p:spPr>
          <a:xfrm>
            <a:off x="4323697" y="1617233"/>
            <a:ext cx="405466" cy="13117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554;p47">
            <a:extLst>
              <a:ext uri="{FF2B5EF4-FFF2-40B4-BE49-F238E27FC236}">
                <a16:creationId xmlns:a16="http://schemas.microsoft.com/office/drawing/2014/main" id="{4BC7221B-9416-7802-A76A-34979C062EAA}"/>
              </a:ext>
            </a:extLst>
          </p:cNvPr>
          <p:cNvSpPr txBox="1">
            <a:spLocks/>
          </p:cNvSpPr>
          <p:nvPr/>
        </p:nvSpPr>
        <p:spPr>
          <a:xfrm>
            <a:off x="648145" y="546961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34" name="Google Shape;536;p47">
            <a:extLst>
              <a:ext uri="{FF2B5EF4-FFF2-40B4-BE49-F238E27FC236}">
                <a16:creationId xmlns:a16="http://schemas.microsoft.com/office/drawing/2014/main" id="{9ECC9520-2AB3-87AD-C128-D2874671B19C}"/>
              </a:ext>
            </a:extLst>
          </p:cNvPr>
          <p:cNvPicPr preferRelativeResize="0"/>
          <p:nvPr/>
        </p:nvPicPr>
        <p:blipFill rotWithShape="1">
          <a:blip r:embed="rId4">
            <a:alphaModFix amt="19000"/>
          </a:blip>
          <a:srcRect l="23822" r="28542"/>
          <a:stretch/>
        </p:blipFill>
        <p:spPr>
          <a:xfrm>
            <a:off x="832372" y="339643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42;p47">
            <a:extLst>
              <a:ext uri="{FF2B5EF4-FFF2-40B4-BE49-F238E27FC236}">
                <a16:creationId xmlns:a16="http://schemas.microsoft.com/office/drawing/2014/main" id="{5660C0BB-917E-BC4B-DA88-BCCE14AB2730}"/>
              </a:ext>
            </a:extLst>
          </p:cNvPr>
          <p:cNvSpPr txBox="1">
            <a:spLocks/>
          </p:cNvSpPr>
          <p:nvPr/>
        </p:nvSpPr>
        <p:spPr>
          <a:xfrm>
            <a:off x="1475989" y="579540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93860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7908CA-EAC6-D889-C0AE-4E26A8AC77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4353" y="1434013"/>
            <a:ext cx="7168840" cy="370948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4983550" y="471140"/>
            <a:ext cx="393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主要版面配置</a:t>
            </a:r>
            <a:r>
              <a:rPr lang="en-US" altLang="zh-TW" sz="3200" b="1" dirty="0"/>
              <a:t>3</a:t>
            </a:r>
            <a:endParaRPr lang="zh-TW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D428-928B-66E0-2BD6-66BAF604342E}"/>
              </a:ext>
            </a:extLst>
          </p:cNvPr>
          <p:cNvSpPr/>
          <p:nvPr/>
        </p:nvSpPr>
        <p:spPr>
          <a:xfrm>
            <a:off x="7764675" y="4100951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連結到首頁</a:t>
            </a:r>
          </a:p>
        </p:txBody>
      </p:sp>
      <p:cxnSp>
        <p:nvCxnSpPr>
          <p:cNvPr id="17" name="直線箭頭接點 32">
            <a:extLst>
              <a:ext uri="{FF2B5EF4-FFF2-40B4-BE49-F238E27FC236}">
                <a16:creationId xmlns:a16="http://schemas.microsoft.com/office/drawing/2014/main" id="{2AFE191B-8D73-C2E4-A8FA-0650F9773680}"/>
              </a:ext>
            </a:extLst>
          </p:cNvPr>
          <p:cNvCxnSpPr>
            <a:cxnSpLocks/>
          </p:cNvCxnSpPr>
          <p:nvPr/>
        </p:nvCxnSpPr>
        <p:spPr>
          <a:xfrm flipH="1">
            <a:off x="7957080" y="4469345"/>
            <a:ext cx="277918" cy="29220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16F5077-D3BE-8186-B728-4F67E62F22BE}"/>
              </a:ext>
            </a:extLst>
          </p:cNvPr>
          <p:cNvSpPr/>
          <p:nvPr/>
        </p:nvSpPr>
        <p:spPr>
          <a:xfrm>
            <a:off x="3208974" y="3118944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動態文字</a:t>
            </a:r>
          </a:p>
        </p:txBody>
      </p:sp>
      <p:cxnSp>
        <p:nvCxnSpPr>
          <p:cNvPr id="20" name="直線箭頭接點 32">
            <a:extLst>
              <a:ext uri="{FF2B5EF4-FFF2-40B4-BE49-F238E27FC236}">
                <a16:creationId xmlns:a16="http://schemas.microsoft.com/office/drawing/2014/main" id="{0484DD6D-6AF9-015C-EE47-6B2A06F5A8B1}"/>
              </a:ext>
            </a:extLst>
          </p:cNvPr>
          <p:cNvCxnSpPr>
            <a:cxnSpLocks/>
          </p:cNvCxnSpPr>
          <p:nvPr/>
        </p:nvCxnSpPr>
        <p:spPr>
          <a:xfrm flipH="1">
            <a:off x="2940915" y="3502446"/>
            <a:ext cx="609529" cy="966899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604A4B6-2F61-8C08-B84B-DDD515889948}"/>
              </a:ext>
            </a:extLst>
          </p:cNvPr>
          <p:cNvSpPr/>
          <p:nvPr/>
        </p:nvSpPr>
        <p:spPr>
          <a:xfrm>
            <a:off x="29817" y="1183202"/>
            <a:ext cx="1063930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切換選單</a:t>
            </a:r>
          </a:p>
        </p:txBody>
      </p:sp>
      <p:cxnSp>
        <p:nvCxnSpPr>
          <p:cNvPr id="24" name="直線箭頭接點 32">
            <a:extLst>
              <a:ext uri="{FF2B5EF4-FFF2-40B4-BE49-F238E27FC236}">
                <a16:creationId xmlns:a16="http://schemas.microsoft.com/office/drawing/2014/main" id="{B69696BB-1A96-F181-81F5-870F73F836A9}"/>
              </a:ext>
            </a:extLst>
          </p:cNvPr>
          <p:cNvCxnSpPr>
            <a:cxnSpLocks/>
          </p:cNvCxnSpPr>
          <p:nvPr/>
        </p:nvCxnSpPr>
        <p:spPr>
          <a:xfrm>
            <a:off x="1093747" y="1474619"/>
            <a:ext cx="293757" cy="40453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867CD7-ECE4-AC67-3642-B5089F481457}"/>
              </a:ext>
            </a:extLst>
          </p:cNvPr>
          <p:cNvSpPr/>
          <p:nvPr/>
        </p:nvSpPr>
        <p:spPr>
          <a:xfrm>
            <a:off x="138013" y="3978003"/>
            <a:ext cx="936679" cy="55120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快速切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上一張</a:t>
            </a:r>
          </a:p>
        </p:txBody>
      </p: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ECED7960-752E-C513-9F1B-E4B586D8DFAA}"/>
              </a:ext>
            </a:extLst>
          </p:cNvPr>
          <p:cNvCxnSpPr>
            <a:cxnSpLocks/>
          </p:cNvCxnSpPr>
          <p:nvPr/>
        </p:nvCxnSpPr>
        <p:spPr>
          <a:xfrm>
            <a:off x="894353" y="4568654"/>
            <a:ext cx="679733" cy="35339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834A4E-83DD-FCE3-EB84-10E14E9FE5A4}"/>
              </a:ext>
            </a:extLst>
          </p:cNvPr>
          <p:cNvSpPr/>
          <p:nvPr/>
        </p:nvSpPr>
        <p:spPr>
          <a:xfrm>
            <a:off x="7633143" y="1453830"/>
            <a:ext cx="1345295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球員介紹窗格</a:t>
            </a: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B3BF26E-9165-9185-EF38-FC0105AF913B}"/>
              </a:ext>
            </a:extLst>
          </p:cNvPr>
          <p:cNvCxnSpPr>
            <a:cxnSpLocks/>
          </p:cNvCxnSpPr>
          <p:nvPr/>
        </p:nvCxnSpPr>
        <p:spPr>
          <a:xfrm flipH="1">
            <a:off x="7069178" y="1671638"/>
            <a:ext cx="488910" cy="20751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D8074CD-D452-D7EB-B56D-93F457F24D5A}"/>
              </a:ext>
            </a:extLst>
          </p:cNvPr>
          <p:cNvSpPr/>
          <p:nvPr/>
        </p:nvSpPr>
        <p:spPr>
          <a:xfrm>
            <a:off x="4478773" y="1927287"/>
            <a:ext cx="1063930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動態圖片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7539FE-8428-4025-B894-3A7FB6E63FB0}"/>
              </a:ext>
            </a:extLst>
          </p:cNvPr>
          <p:cNvSpPr/>
          <p:nvPr/>
        </p:nvSpPr>
        <p:spPr>
          <a:xfrm>
            <a:off x="3934550" y="3679082"/>
            <a:ext cx="941297" cy="480981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快速切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下一張</a:t>
            </a:r>
          </a:p>
        </p:txBody>
      </p:sp>
      <p:cxnSp>
        <p:nvCxnSpPr>
          <p:cNvPr id="44" name="直線箭頭接點 32">
            <a:extLst>
              <a:ext uri="{FF2B5EF4-FFF2-40B4-BE49-F238E27FC236}">
                <a16:creationId xmlns:a16="http://schemas.microsoft.com/office/drawing/2014/main" id="{C9F8B5D0-A302-DF8E-D22E-89ABEF84C5D3}"/>
              </a:ext>
            </a:extLst>
          </p:cNvPr>
          <p:cNvCxnSpPr>
            <a:cxnSpLocks/>
          </p:cNvCxnSpPr>
          <p:nvPr/>
        </p:nvCxnSpPr>
        <p:spPr>
          <a:xfrm flipH="1">
            <a:off x="3778443" y="4204584"/>
            <a:ext cx="473766" cy="613619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32">
            <a:extLst>
              <a:ext uri="{FF2B5EF4-FFF2-40B4-BE49-F238E27FC236}">
                <a16:creationId xmlns:a16="http://schemas.microsoft.com/office/drawing/2014/main" id="{3DEADB4F-EE69-F8D7-C90F-D081F9D4EF28}"/>
              </a:ext>
            </a:extLst>
          </p:cNvPr>
          <p:cNvCxnSpPr>
            <a:cxnSpLocks/>
          </p:cNvCxnSpPr>
          <p:nvPr/>
        </p:nvCxnSpPr>
        <p:spPr>
          <a:xfrm flipH="1">
            <a:off x="3892184" y="2130375"/>
            <a:ext cx="513014" cy="18638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AA393AA7-F447-FDC0-A06B-EE6EAED76620}"/>
              </a:ext>
            </a:extLst>
          </p:cNvPr>
          <p:cNvSpPr/>
          <p:nvPr/>
        </p:nvSpPr>
        <p:spPr>
          <a:xfrm>
            <a:off x="1648479" y="3562098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暫停播放</a:t>
            </a:r>
          </a:p>
        </p:txBody>
      </p:sp>
      <p:cxnSp>
        <p:nvCxnSpPr>
          <p:cNvPr id="38" name="直線箭頭接點 32">
            <a:extLst>
              <a:ext uri="{FF2B5EF4-FFF2-40B4-BE49-F238E27FC236}">
                <a16:creationId xmlns:a16="http://schemas.microsoft.com/office/drawing/2014/main" id="{42C177DF-1D0B-BBF1-3553-8042F3404FEF}"/>
              </a:ext>
            </a:extLst>
          </p:cNvPr>
          <p:cNvCxnSpPr>
            <a:cxnSpLocks/>
          </p:cNvCxnSpPr>
          <p:nvPr/>
        </p:nvCxnSpPr>
        <p:spPr>
          <a:xfrm>
            <a:off x="2029108" y="3935635"/>
            <a:ext cx="609529" cy="88256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554;p47">
            <a:extLst>
              <a:ext uri="{FF2B5EF4-FFF2-40B4-BE49-F238E27FC236}">
                <a16:creationId xmlns:a16="http://schemas.microsoft.com/office/drawing/2014/main" id="{2A8A38DF-0DD8-46B8-0C27-BFF0A4F81A6F}"/>
              </a:ext>
            </a:extLst>
          </p:cNvPr>
          <p:cNvSpPr txBox="1">
            <a:spLocks/>
          </p:cNvSpPr>
          <p:nvPr/>
        </p:nvSpPr>
        <p:spPr>
          <a:xfrm>
            <a:off x="655289" y="684806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3" name="Google Shape;536;p47">
            <a:extLst>
              <a:ext uri="{FF2B5EF4-FFF2-40B4-BE49-F238E27FC236}">
                <a16:creationId xmlns:a16="http://schemas.microsoft.com/office/drawing/2014/main" id="{FC843D06-5C02-F348-8E84-78060021F3B6}"/>
              </a:ext>
            </a:extLst>
          </p:cNvPr>
          <p:cNvPicPr preferRelativeResize="0"/>
          <p:nvPr/>
        </p:nvPicPr>
        <p:blipFill rotWithShape="1">
          <a:blip r:embed="rId4">
            <a:alphaModFix amt="19000"/>
          </a:blip>
          <a:srcRect l="23822" r="28542"/>
          <a:stretch/>
        </p:blipFill>
        <p:spPr>
          <a:xfrm>
            <a:off x="839516" y="477488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42;p47">
            <a:extLst>
              <a:ext uri="{FF2B5EF4-FFF2-40B4-BE49-F238E27FC236}">
                <a16:creationId xmlns:a16="http://schemas.microsoft.com/office/drawing/2014/main" id="{ECB5F1B9-F44C-F47B-4089-86622E884F2E}"/>
              </a:ext>
            </a:extLst>
          </p:cNvPr>
          <p:cNvSpPr txBox="1">
            <a:spLocks/>
          </p:cNvSpPr>
          <p:nvPr/>
        </p:nvSpPr>
        <p:spPr>
          <a:xfrm>
            <a:off x="1483133" y="717385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116293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7908CA-EAC6-D889-C0AE-4E26A8AC77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4352" y="1161537"/>
            <a:ext cx="7399555" cy="395832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4983550" y="471140"/>
            <a:ext cx="393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主要版面配置</a:t>
            </a:r>
            <a:r>
              <a:rPr lang="en-US" altLang="zh-TW" sz="3200" b="1" dirty="0"/>
              <a:t>4</a:t>
            </a:r>
            <a:endParaRPr lang="zh-TW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D428-928B-66E0-2BD6-66BAF604342E}"/>
              </a:ext>
            </a:extLst>
          </p:cNvPr>
          <p:cNvSpPr/>
          <p:nvPr/>
        </p:nvSpPr>
        <p:spPr>
          <a:xfrm>
            <a:off x="7855972" y="4087397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連結到首頁</a:t>
            </a:r>
          </a:p>
        </p:txBody>
      </p:sp>
      <p:cxnSp>
        <p:nvCxnSpPr>
          <p:cNvPr id="17" name="直線箭頭接點 32">
            <a:extLst>
              <a:ext uri="{FF2B5EF4-FFF2-40B4-BE49-F238E27FC236}">
                <a16:creationId xmlns:a16="http://schemas.microsoft.com/office/drawing/2014/main" id="{2AFE191B-8D73-C2E4-A8FA-0650F9773680}"/>
              </a:ext>
            </a:extLst>
          </p:cNvPr>
          <p:cNvCxnSpPr>
            <a:cxnSpLocks/>
          </p:cNvCxnSpPr>
          <p:nvPr/>
        </p:nvCxnSpPr>
        <p:spPr>
          <a:xfrm flipH="1">
            <a:off x="7957080" y="4469345"/>
            <a:ext cx="277918" cy="29220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16F5077-D3BE-8186-B728-4F67E62F22BE}"/>
              </a:ext>
            </a:extLst>
          </p:cNvPr>
          <p:cNvSpPr/>
          <p:nvPr/>
        </p:nvSpPr>
        <p:spPr>
          <a:xfrm>
            <a:off x="4009631" y="3215298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動態文字</a:t>
            </a:r>
          </a:p>
        </p:txBody>
      </p:sp>
      <p:cxnSp>
        <p:nvCxnSpPr>
          <p:cNvPr id="20" name="直線箭頭接點 32">
            <a:extLst>
              <a:ext uri="{FF2B5EF4-FFF2-40B4-BE49-F238E27FC236}">
                <a16:creationId xmlns:a16="http://schemas.microsoft.com/office/drawing/2014/main" id="{0484DD6D-6AF9-015C-EE47-6B2A06F5A8B1}"/>
              </a:ext>
            </a:extLst>
          </p:cNvPr>
          <p:cNvCxnSpPr>
            <a:cxnSpLocks/>
          </p:cNvCxnSpPr>
          <p:nvPr/>
        </p:nvCxnSpPr>
        <p:spPr>
          <a:xfrm flipH="1">
            <a:off x="7115367" y="4327053"/>
            <a:ext cx="364139" cy="42874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604A4B6-2F61-8C08-B84B-DDD515889948}"/>
              </a:ext>
            </a:extLst>
          </p:cNvPr>
          <p:cNvSpPr/>
          <p:nvPr/>
        </p:nvSpPr>
        <p:spPr>
          <a:xfrm>
            <a:off x="3291598" y="1474619"/>
            <a:ext cx="987839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切換選單</a:t>
            </a:r>
          </a:p>
        </p:txBody>
      </p:sp>
      <p:cxnSp>
        <p:nvCxnSpPr>
          <p:cNvPr id="24" name="直線箭頭接點 32">
            <a:extLst>
              <a:ext uri="{FF2B5EF4-FFF2-40B4-BE49-F238E27FC236}">
                <a16:creationId xmlns:a16="http://schemas.microsoft.com/office/drawing/2014/main" id="{B69696BB-1A96-F181-81F5-870F73F836A9}"/>
              </a:ext>
            </a:extLst>
          </p:cNvPr>
          <p:cNvCxnSpPr>
            <a:cxnSpLocks/>
          </p:cNvCxnSpPr>
          <p:nvPr/>
        </p:nvCxnSpPr>
        <p:spPr>
          <a:xfrm>
            <a:off x="894352" y="2166549"/>
            <a:ext cx="424795" cy="48769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867CD7-ECE4-AC67-3642-B5089F481457}"/>
              </a:ext>
            </a:extLst>
          </p:cNvPr>
          <p:cNvSpPr/>
          <p:nvPr/>
        </p:nvSpPr>
        <p:spPr>
          <a:xfrm>
            <a:off x="3635321" y="4568654"/>
            <a:ext cx="936679" cy="55120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快速切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上一張</a:t>
            </a:r>
          </a:p>
        </p:txBody>
      </p: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ECED7960-752E-C513-9F1B-E4B586D8DFAA}"/>
              </a:ext>
            </a:extLst>
          </p:cNvPr>
          <p:cNvCxnSpPr>
            <a:cxnSpLocks/>
          </p:cNvCxnSpPr>
          <p:nvPr/>
        </p:nvCxnSpPr>
        <p:spPr>
          <a:xfrm>
            <a:off x="4574737" y="4922478"/>
            <a:ext cx="604482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834A4E-83DD-FCE3-EB84-10E14E9FE5A4}"/>
              </a:ext>
            </a:extLst>
          </p:cNvPr>
          <p:cNvSpPr/>
          <p:nvPr/>
        </p:nvSpPr>
        <p:spPr>
          <a:xfrm>
            <a:off x="57169" y="1812566"/>
            <a:ext cx="133265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球員介紹窗格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8074CD-D452-D7EB-B56D-93F457F24D5A}"/>
              </a:ext>
            </a:extLst>
          </p:cNvPr>
          <p:cNvSpPr/>
          <p:nvPr/>
        </p:nvSpPr>
        <p:spPr>
          <a:xfrm>
            <a:off x="7986316" y="1108627"/>
            <a:ext cx="1063930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動態圖片</a:t>
            </a:r>
          </a:p>
        </p:txBody>
      </p:sp>
      <p:cxnSp>
        <p:nvCxnSpPr>
          <p:cNvPr id="36" name="直線箭頭接點 32">
            <a:extLst>
              <a:ext uri="{FF2B5EF4-FFF2-40B4-BE49-F238E27FC236}">
                <a16:creationId xmlns:a16="http://schemas.microsoft.com/office/drawing/2014/main" id="{D52F7D1F-F119-3C79-BE2F-15B3BC8EAC21}"/>
              </a:ext>
            </a:extLst>
          </p:cNvPr>
          <p:cNvCxnSpPr>
            <a:cxnSpLocks/>
          </p:cNvCxnSpPr>
          <p:nvPr/>
        </p:nvCxnSpPr>
        <p:spPr>
          <a:xfrm>
            <a:off x="6236569" y="4253606"/>
            <a:ext cx="0" cy="532199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77539FE-8428-4025-B894-3A7FB6E63FB0}"/>
              </a:ext>
            </a:extLst>
          </p:cNvPr>
          <p:cNvSpPr/>
          <p:nvPr/>
        </p:nvSpPr>
        <p:spPr>
          <a:xfrm>
            <a:off x="6881962" y="3737512"/>
            <a:ext cx="941297" cy="480981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快速切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下一張</a:t>
            </a:r>
          </a:p>
        </p:txBody>
      </p:sp>
      <p:cxnSp>
        <p:nvCxnSpPr>
          <p:cNvPr id="44" name="直線箭頭接點 32">
            <a:extLst>
              <a:ext uri="{FF2B5EF4-FFF2-40B4-BE49-F238E27FC236}">
                <a16:creationId xmlns:a16="http://schemas.microsoft.com/office/drawing/2014/main" id="{C9F8B5D0-A302-DF8E-D22E-89ABEF84C5D3}"/>
              </a:ext>
            </a:extLst>
          </p:cNvPr>
          <p:cNvCxnSpPr>
            <a:cxnSpLocks/>
          </p:cNvCxnSpPr>
          <p:nvPr/>
        </p:nvCxnSpPr>
        <p:spPr>
          <a:xfrm>
            <a:off x="4443743" y="3535668"/>
            <a:ext cx="735476" cy="71793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32">
            <a:extLst>
              <a:ext uri="{FF2B5EF4-FFF2-40B4-BE49-F238E27FC236}">
                <a16:creationId xmlns:a16="http://schemas.microsoft.com/office/drawing/2014/main" id="{3DEADB4F-EE69-F8D7-C90F-D081F9D4EF28}"/>
              </a:ext>
            </a:extLst>
          </p:cNvPr>
          <p:cNvCxnSpPr>
            <a:cxnSpLocks/>
          </p:cNvCxnSpPr>
          <p:nvPr/>
        </p:nvCxnSpPr>
        <p:spPr>
          <a:xfrm flipH="1">
            <a:off x="7643813" y="1474619"/>
            <a:ext cx="452226" cy="34272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AA393AA7-F447-FDC0-A06B-EE6EAED76620}"/>
              </a:ext>
            </a:extLst>
          </p:cNvPr>
          <p:cNvSpPr/>
          <p:nvPr/>
        </p:nvSpPr>
        <p:spPr>
          <a:xfrm>
            <a:off x="5762301" y="3895179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暫停播放</a:t>
            </a:r>
          </a:p>
        </p:txBody>
      </p:sp>
      <p:cxnSp>
        <p:nvCxnSpPr>
          <p:cNvPr id="38" name="直線箭頭接點 32">
            <a:extLst>
              <a:ext uri="{FF2B5EF4-FFF2-40B4-BE49-F238E27FC236}">
                <a16:creationId xmlns:a16="http://schemas.microsoft.com/office/drawing/2014/main" id="{42C177DF-1D0B-BBF1-3553-8042F3404FEF}"/>
              </a:ext>
            </a:extLst>
          </p:cNvPr>
          <p:cNvCxnSpPr>
            <a:cxnSpLocks/>
          </p:cNvCxnSpPr>
          <p:nvPr/>
        </p:nvCxnSpPr>
        <p:spPr>
          <a:xfrm>
            <a:off x="4323697" y="1617233"/>
            <a:ext cx="405466" cy="13117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554;p47">
            <a:extLst>
              <a:ext uri="{FF2B5EF4-FFF2-40B4-BE49-F238E27FC236}">
                <a16:creationId xmlns:a16="http://schemas.microsoft.com/office/drawing/2014/main" id="{1D88DC22-A386-BD5F-7B58-2A057EA2D9E5}"/>
              </a:ext>
            </a:extLst>
          </p:cNvPr>
          <p:cNvSpPr txBox="1">
            <a:spLocks/>
          </p:cNvSpPr>
          <p:nvPr/>
        </p:nvSpPr>
        <p:spPr>
          <a:xfrm>
            <a:off x="648145" y="613760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6" name="Google Shape;536;p47">
            <a:extLst>
              <a:ext uri="{FF2B5EF4-FFF2-40B4-BE49-F238E27FC236}">
                <a16:creationId xmlns:a16="http://schemas.microsoft.com/office/drawing/2014/main" id="{DB4024FE-5462-0D9D-52A9-BC76DF65AF29}"/>
              </a:ext>
            </a:extLst>
          </p:cNvPr>
          <p:cNvPicPr preferRelativeResize="0"/>
          <p:nvPr/>
        </p:nvPicPr>
        <p:blipFill rotWithShape="1">
          <a:blip r:embed="rId4">
            <a:alphaModFix amt="19000"/>
          </a:blip>
          <a:srcRect l="23822" r="28542"/>
          <a:stretch/>
        </p:blipFill>
        <p:spPr>
          <a:xfrm>
            <a:off x="832372" y="406442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2;p47">
            <a:extLst>
              <a:ext uri="{FF2B5EF4-FFF2-40B4-BE49-F238E27FC236}">
                <a16:creationId xmlns:a16="http://schemas.microsoft.com/office/drawing/2014/main" id="{F30BEA17-9506-B815-4609-B720F4600023}"/>
              </a:ext>
            </a:extLst>
          </p:cNvPr>
          <p:cNvSpPr txBox="1">
            <a:spLocks/>
          </p:cNvSpPr>
          <p:nvPr/>
        </p:nvSpPr>
        <p:spPr>
          <a:xfrm>
            <a:off x="1475989" y="646339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75851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7F0C04F-FC1F-8BA2-81D9-7CE4DFEA4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89" y="3486222"/>
            <a:ext cx="6217425" cy="17851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F60CF5-43B0-D2DB-7F59-706DE9C2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519" y="1086314"/>
            <a:ext cx="6121797" cy="246020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4983550" y="471140"/>
            <a:ext cx="3937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主要版面配置</a:t>
            </a:r>
            <a:r>
              <a:rPr lang="en-US" altLang="zh-TW" sz="3200" b="1" dirty="0"/>
              <a:t>4</a:t>
            </a:r>
            <a:endParaRPr lang="zh-TW" altLang="en-US" sz="3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D428-928B-66E0-2BD6-66BAF604342E}"/>
              </a:ext>
            </a:extLst>
          </p:cNvPr>
          <p:cNvSpPr/>
          <p:nvPr/>
        </p:nvSpPr>
        <p:spPr>
          <a:xfrm>
            <a:off x="7564271" y="4380943"/>
            <a:ext cx="941295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歌曲資訊</a:t>
            </a:r>
          </a:p>
        </p:txBody>
      </p:sp>
      <p:cxnSp>
        <p:nvCxnSpPr>
          <p:cNvPr id="17" name="直線箭頭接點 32">
            <a:extLst>
              <a:ext uri="{FF2B5EF4-FFF2-40B4-BE49-F238E27FC236}">
                <a16:creationId xmlns:a16="http://schemas.microsoft.com/office/drawing/2014/main" id="{2AFE191B-8D73-C2E4-A8FA-0650F9773680}"/>
              </a:ext>
            </a:extLst>
          </p:cNvPr>
          <p:cNvCxnSpPr>
            <a:cxnSpLocks/>
          </p:cNvCxnSpPr>
          <p:nvPr/>
        </p:nvCxnSpPr>
        <p:spPr>
          <a:xfrm flipH="1">
            <a:off x="6952066" y="4548376"/>
            <a:ext cx="569822" cy="29091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16F5077-D3BE-8186-B728-4F67E62F22BE}"/>
              </a:ext>
            </a:extLst>
          </p:cNvPr>
          <p:cNvSpPr/>
          <p:nvPr/>
        </p:nvSpPr>
        <p:spPr>
          <a:xfrm>
            <a:off x="4351537" y="3172492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歌詞連結</a:t>
            </a:r>
          </a:p>
        </p:txBody>
      </p:sp>
      <p:cxnSp>
        <p:nvCxnSpPr>
          <p:cNvPr id="20" name="直線箭頭接點 32">
            <a:extLst>
              <a:ext uri="{FF2B5EF4-FFF2-40B4-BE49-F238E27FC236}">
                <a16:creationId xmlns:a16="http://schemas.microsoft.com/office/drawing/2014/main" id="{0484DD6D-6AF9-015C-EE47-6B2A06F5A8B1}"/>
              </a:ext>
            </a:extLst>
          </p:cNvPr>
          <p:cNvCxnSpPr>
            <a:cxnSpLocks/>
          </p:cNvCxnSpPr>
          <p:nvPr/>
        </p:nvCxnSpPr>
        <p:spPr>
          <a:xfrm flipH="1">
            <a:off x="7005644" y="3455823"/>
            <a:ext cx="473860" cy="46719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604A4B6-2F61-8C08-B84B-DDD515889948}"/>
              </a:ext>
            </a:extLst>
          </p:cNvPr>
          <p:cNvSpPr/>
          <p:nvPr/>
        </p:nvSpPr>
        <p:spPr>
          <a:xfrm>
            <a:off x="4925417" y="2172672"/>
            <a:ext cx="987839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歌曲資訊</a:t>
            </a:r>
          </a:p>
        </p:txBody>
      </p:sp>
      <p:cxnSp>
        <p:nvCxnSpPr>
          <p:cNvPr id="24" name="直線箭頭接點 32">
            <a:extLst>
              <a:ext uri="{FF2B5EF4-FFF2-40B4-BE49-F238E27FC236}">
                <a16:creationId xmlns:a16="http://schemas.microsoft.com/office/drawing/2014/main" id="{B69696BB-1A96-F181-81F5-870F73F836A9}"/>
              </a:ext>
            </a:extLst>
          </p:cNvPr>
          <p:cNvCxnSpPr>
            <a:cxnSpLocks/>
          </p:cNvCxnSpPr>
          <p:nvPr/>
        </p:nvCxnSpPr>
        <p:spPr>
          <a:xfrm>
            <a:off x="1834273" y="1828526"/>
            <a:ext cx="616033" cy="32952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867CD7-ECE4-AC67-3642-B5089F481457}"/>
              </a:ext>
            </a:extLst>
          </p:cNvPr>
          <p:cNvSpPr/>
          <p:nvPr/>
        </p:nvSpPr>
        <p:spPr>
          <a:xfrm>
            <a:off x="3635321" y="4785805"/>
            <a:ext cx="933943" cy="334056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歌詞連結</a:t>
            </a:r>
          </a:p>
        </p:txBody>
      </p: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ECED7960-752E-C513-9F1B-E4B586D8DFAA}"/>
              </a:ext>
            </a:extLst>
          </p:cNvPr>
          <p:cNvCxnSpPr>
            <a:cxnSpLocks/>
          </p:cNvCxnSpPr>
          <p:nvPr/>
        </p:nvCxnSpPr>
        <p:spPr>
          <a:xfrm>
            <a:off x="4729163" y="5007769"/>
            <a:ext cx="1400175" cy="112092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834A4E-83DD-FCE3-EB84-10E14E9FE5A4}"/>
              </a:ext>
            </a:extLst>
          </p:cNvPr>
          <p:cNvSpPr/>
          <p:nvPr/>
        </p:nvSpPr>
        <p:spPr>
          <a:xfrm>
            <a:off x="733758" y="1537109"/>
            <a:ext cx="1100515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播放窗格</a:t>
            </a:r>
          </a:p>
        </p:txBody>
      </p:sp>
      <p:cxnSp>
        <p:nvCxnSpPr>
          <p:cNvPr id="44" name="直線箭頭接點 32">
            <a:extLst>
              <a:ext uri="{FF2B5EF4-FFF2-40B4-BE49-F238E27FC236}">
                <a16:creationId xmlns:a16="http://schemas.microsoft.com/office/drawing/2014/main" id="{C9F8B5D0-A302-DF8E-D22E-89ABEF84C5D3}"/>
              </a:ext>
            </a:extLst>
          </p:cNvPr>
          <p:cNvCxnSpPr>
            <a:cxnSpLocks/>
          </p:cNvCxnSpPr>
          <p:nvPr/>
        </p:nvCxnSpPr>
        <p:spPr>
          <a:xfrm flipH="1" flipV="1">
            <a:off x="3716736" y="3318200"/>
            <a:ext cx="619678" cy="5882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2">
            <a:extLst>
              <a:ext uri="{FF2B5EF4-FFF2-40B4-BE49-F238E27FC236}">
                <a16:creationId xmlns:a16="http://schemas.microsoft.com/office/drawing/2014/main" id="{42C177DF-1D0B-BBF1-3553-8042F3404FEF}"/>
              </a:ext>
            </a:extLst>
          </p:cNvPr>
          <p:cNvCxnSpPr>
            <a:cxnSpLocks/>
          </p:cNvCxnSpPr>
          <p:nvPr/>
        </p:nvCxnSpPr>
        <p:spPr>
          <a:xfrm flipH="1">
            <a:off x="3879056" y="2508213"/>
            <a:ext cx="997922" cy="516094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F392403D-6334-1601-AAE3-7BEC68F88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506" y="3227659"/>
            <a:ext cx="506808" cy="341175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AA393AA7-F447-FDC0-A06B-EE6EAED76620}"/>
              </a:ext>
            </a:extLst>
          </p:cNvPr>
          <p:cNvSpPr/>
          <p:nvPr/>
        </p:nvSpPr>
        <p:spPr>
          <a:xfrm>
            <a:off x="7409982" y="3132043"/>
            <a:ext cx="91988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播放窗格</a:t>
            </a:r>
          </a:p>
        </p:txBody>
      </p:sp>
      <p:sp>
        <p:nvSpPr>
          <p:cNvPr id="40" name="Google Shape;554;p47">
            <a:extLst>
              <a:ext uri="{FF2B5EF4-FFF2-40B4-BE49-F238E27FC236}">
                <a16:creationId xmlns:a16="http://schemas.microsoft.com/office/drawing/2014/main" id="{3E893F8D-BF8B-47E3-DD1C-BDAED7B26881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41" name="Google Shape;536;p47">
            <a:extLst>
              <a:ext uri="{FF2B5EF4-FFF2-40B4-BE49-F238E27FC236}">
                <a16:creationId xmlns:a16="http://schemas.microsoft.com/office/drawing/2014/main" id="{A26B588D-47D9-B641-0EC6-DAA838B63232}"/>
              </a:ext>
            </a:extLst>
          </p:cNvPr>
          <p:cNvPicPr preferRelativeResize="0"/>
          <p:nvPr/>
        </p:nvPicPr>
        <p:blipFill rotWithShape="1">
          <a:blip r:embed="rId6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542;p47">
            <a:extLst>
              <a:ext uri="{FF2B5EF4-FFF2-40B4-BE49-F238E27FC236}">
                <a16:creationId xmlns:a16="http://schemas.microsoft.com/office/drawing/2014/main" id="{EB62A9E8-3451-A4F0-8168-1105F1B8276C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1895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86242" y="1428729"/>
            <a:ext cx="368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三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主頁標籤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7DD594-64E5-3F87-7A9E-FCB6D34574A1}"/>
              </a:ext>
            </a:extLst>
          </p:cNvPr>
          <p:cNvSpPr txBox="1"/>
          <p:nvPr/>
        </p:nvSpPr>
        <p:spPr>
          <a:xfrm>
            <a:off x="299208" y="2215538"/>
            <a:ext cx="88447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&lt;header&gt;&lt;/header&gt;</a:t>
            </a:r>
            <a:r>
              <a:rPr lang="zh-TW" altLang="en-US" dirty="0"/>
              <a:t>、</a:t>
            </a:r>
            <a:r>
              <a:rPr lang="en-US" altLang="zh-TW" dirty="0"/>
              <a:t>&lt;nav&gt;&lt;/nav&gt;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&gt;&lt;/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&lt;h3&gt;&lt;h3&gt;</a:t>
            </a:r>
            <a:r>
              <a:rPr lang="zh-TW" altLang="en-US" dirty="0"/>
              <a:t>、</a:t>
            </a:r>
            <a:r>
              <a:rPr lang="en-US" altLang="zh-TW" dirty="0"/>
              <a:t>&lt;li&gt;&lt;/li&gt;</a:t>
            </a:r>
            <a:r>
              <a:rPr lang="zh-TW" altLang="en-US" dirty="0"/>
              <a:t>、</a:t>
            </a:r>
            <a:r>
              <a:rPr lang="en-US" altLang="zh-TW" dirty="0"/>
              <a:t>&lt;a&gt;&lt;/a&gt;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&gt;&lt;/</a:t>
            </a:r>
            <a:r>
              <a:rPr lang="en-US" altLang="zh-TW" dirty="0" err="1"/>
              <a:t>img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&lt;main&gt;&lt;/main&gt;</a:t>
            </a:r>
            <a:r>
              <a:rPr lang="zh-TW" altLang="en-US" dirty="0"/>
              <a:t>、</a:t>
            </a:r>
            <a:r>
              <a:rPr lang="en-US" altLang="zh-TW" dirty="0"/>
              <a:t>&lt;section&gt;&lt;/section&gt;</a:t>
            </a:r>
            <a:r>
              <a:rPr lang="zh-TW" altLang="en-US" dirty="0"/>
              <a:t>、</a:t>
            </a:r>
            <a:r>
              <a:rPr lang="en-US" altLang="zh-TW" dirty="0"/>
              <a:t>&lt;div&gt;&lt;/div&gt;</a:t>
            </a:r>
            <a:r>
              <a:rPr lang="zh-TW" altLang="en-US" dirty="0"/>
              <a:t>、</a:t>
            </a:r>
            <a:r>
              <a:rPr lang="en-US" altLang="zh-TW" dirty="0"/>
              <a:t>&lt;h2&gt;&lt;/h2&gt;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&lt;div&gt;&lt;/div&gt;</a:t>
            </a:r>
            <a:r>
              <a:rPr lang="zh-TW" altLang="en-US" dirty="0"/>
              <a:t>、</a:t>
            </a:r>
            <a:r>
              <a:rPr lang="en-US" altLang="zh-TW" dirty="0"/>
              <a:t>&lt;h2&gt;&lt;/h2&gt;</a:t>
            </a:r>
            <a:r>
              <a:rPr lang="zh-TW" altLang="en-US" dirty="0"/>
              <a:t>、</a:t>
            </a:r>
            <a:r>
              <a:rPr lang="en-US" altLang="zh-TW" dirty="0"/>
              <a:t>&lt;table&gt;&lt;/table&gt;</a:t>
            </a:r>
            <a:r>
              <a:rPr lang="zh-TW" altLang="en-US" dirty="0"/>
              <a:t>、</a:t>
            </a:r>
            <a:r>
              <a:rPr lang="en-US" altLang="zh-TW" dirty="0"/>
              <a:t>&lt;caption&gt;&lt;/caption&gt;(</a:t>
            </a:r>
            <a:r>
              <a:rPr lang="zh-TW" altLang="en-US" dirty="0"/>
              <a:t>表格標題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&lt;tr&gt;&lt;/tr&gt;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&gt;&lt;/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&lt;td&gt;&lt;/td&gt;</a:t>
            </a:r>
            <a:r>
              <a:rPr lang="zh-TW" altLang="en-US" dirty="0"/>
              <a:t>、</a:t>
            </a:r>
            <a:r>
              <a:rPr lang="en-US" altLang="zh-TW" dirty="0"/>
              <a:t>&lt;p&gt;&lt;/p&gt;</a:t>
            </a:r>
            <a:r>
              <a:rPr lang="zh-TW" altLang="en-US" dirty="0"/>
              <a:t>、</a:t>
            </a:r>
            <a:r>
              <a:rPr lang="en-US" altLang="zh-TW" dirty="0"/>
              <a:t>&lt;span&gt;&lt;/span&gt;</a:t>
            </a:r>
            <a:r>
              <a:rPr lang="zh-TW" altLang="en-US" dirty="0"/>
              <a:t>、</a:t>
            </a:r>
            <a:r>
              <a:rPr lang="en-US" altLang="zh-TW" dirty="0"/>
              <a:t>&lt;label&gt;&lt;/label&gt;</a:t>
            </a:r>
            <a:r>
              <a:rPr lang="zh-TW" altLang="en-US" dirty="0"/>
              <a:t>、</a:t>
            </a:r>
            <a:r>
              <a:rPr lang="en-US" altLang="zh-TW" dirty="0"/>
              <a:t>&lt;input&gt;&lt;/input&gt;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&lt;button&gt;&lt;/button&gt;</a:t>
            </a:r>
          </a:p>
          <a:p>
            <a:r>
              <a:rPr lang="en-US" altLang="zh-TW" dirty="0"/>
              <a:t>     &lt;</a:t>
            </a:r>
            <a:r>
              <a:rPr lang="en-US" altLang="zh-TW" dirty="0" err="1"/>
              <a:t>ul</a:t>
            </a:r>
            <a:r>
              <a:rPr lang="en-US" altLang="zh-TW" dirty="0"/>
              <a:t>&gt;&lt;/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  <a:r>
              <a:rPr lang="zh-TW" altLang="en-US" dirty="0"/>
              <a:t> 、</a:t>
            </a:r>
            <a:r>
              <a:rPr lang="en-US" altLang="zh-TW" dirty="0"/>
              <a:t>&lt;li&gt;&lt;/li&gt;</a:t>
            </a:r>
            <a:r>
              <a:rPr lang="zh-TW" altLang="en-US" dirty="0"/>
              <a:t>、</a:t>
            </a:r>
            <a:r>
              <a:rPr lang="en-US" altLang="zh-TW" dirty="0"/>
              <a:t>&lt;select&gt;&lt;/select&gt;(</a:t>
            </a:r>
            <a:r>
              <a:rPr lang="zh-TW" altLang="en-US" dirty="0"/>
              <a:t>用於創建下拉選單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&lt;option&gt;&lt;/option&gt;(</a:t>
            </a:r>
            <a:r>
              <a:rPr lang="zh-TW" altLang="en-US" dirty="0"/>
              <a:t>定義下拉選單中的選項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     </a:t>
            </a:r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&gt;&lt;/</a:t>
            </a:r>
            <a:r>
              <a:rPr lang="en-US" altLang="zh-TW" dirty="0" err="1"/>
              <a:t>img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 &lt;h4&gt;&lt;/h4&gt;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&lt;</a:t>
            </a:r>
            <a:r>
              <a:rPr lang="en-US" altLang="zh-TW" dirty="0" err="1"/>
              <a:t>iframe</a:t>
            </a:r>
            <a:r>
              <a:rPr lang="en-US" altLang="zh-TW" dirty="0"/>
              <a:t>&gt;&lt;/</a:t>
            </a:r>
            <a:r>
              <a:rPr lang="en-US" altLang="zh-TW" dirty="0" err="1"/>
              <a:t>iframe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&lt;footer&gt;&lt;/footer&gt;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i</a:t>
            </a:r>
            <a:r>
              <a:rPr lang="en-US" altLang="zh-TW" dirty="0"/>
              <a:t>&gt;&lt;/</a:t>
            </a:r>
            <a:r>
              <a:rPr lang="en-US" altLang="zh-TW" dirty="0" err="1"/>
              <a:t>i</a:t>
            </a:r>
            <a:r>
              <a:rPr lang="en-US" altLang="zh-TW" dirty="0"/>
              <a:t>&gt;</a:t>
            </a:r>
            <a:r>
              <a:rPr lang="zh-TW" altLang="en-US" dirty="0"/>
              <a:t>、</a:t>
            </a:r>
            <a:r>
              <a:rPr lang="en-US" altLang="zh-TW" dirty="0"/>
              <a:t> &lt;embed&gt;&lt;/embed&gt;(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用於嵌入外部媒體到網頁中</a:t>
            </a:r>
            <a:r>
              <a:rPr lang="en-US" altLang="zh-TW" dirty="0"/>
              <a:t>)</a:t>
            </a:r>
          </a:p>
        </p:txBody>
      </p:sp>
      <p:sp>
        <p:nvSpPr>
          <p:cNvPr id="8" name="Google Shape;554;p47">
            <a:extLst>
              <a:ext uri="{FF2B5EF4-FFF2-40B4-BE49-F238E27FC236}">
                <a16:creationId xmlns:a16="http://schemas.microsoft.com/office/drawing/2014/main" id="{B7C7B640-7675-431F-23DA-9130125FF792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9" name="Google Shape;536;p47">
            <a:extLst>
              <a:ext uri="{FF2B5EF4-FFF2-40B4-BE49-F238E27FC236}">
                <a16:creationId xmlns:a16="http://schemas.microsoft.com/office/drawing/2014/main" id="{01356970-EE12-B8B1-F1FD-29A64EC937FA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42;p47">
            <a:extLst>
              <a:ext uri="{FF2B5EF4-FFF2-40B4-BE49-F238E27FC236}">
                <a16:creationId xmlns:a16="http://schemas.microsoft.com/office/drawing/2014/main" id="{03A99E22-FD89-BF4B-1185-F85A0E3980A0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563640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36;p47">
            <a:extLst>
              <a:ext uri="{FF2B5EF4-FFF2-40B4-BE49-F238E27FC236}">
                <a16:creationId xmlns:a16="http://schemas.microsoft.com/office/drawing/2014/main" id="{BBDCC914-14C2-E720-E984-3C37219CCA06}"/>
              </a:ext>
            </a:extLst>
          </p:cNvPr>
          <p:cNvPicPr preferRelativeResize="0"/>
          <p:nvPr/>
        </p:nvPicPr>
        <p:blipFill rotWithShape="1">
          <a:blip r:embed="rId4">
            <a:alphaModFix amt="19000"/>
          </a:blip>
          <a:srcRect l="23822" r="28542"/>
          <a:stretch/>
        </p:blipFill>
        <p:spPr>
          <a:xfrm>
            <a:off x="850092" y="480018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42;p47">
            <a:extLst>
              <a:ext uri="{FF2B5EF4-FFF2-40B4-BE49-F238E27FC236}">
                <a16:creationId xmlns:a16="http://schemas.microsoft.com/office/drawing/2014/main" id="{2A79D920-CD17-64A0-FB80-B78D9836726D}"/>
              </a:ext>
            </a:extLst>
          </p:cNvPr>
          <p:cNvSpPr txBox="1">
            <a:spLocks/>
          </p:cNvSpPr>
          <p:nvPr/>
        </p:nvSpPr>
        <p:spPr>
          <a:xfrm>
            <a:off x="655289" y="719915"/>
            <a:ext cx="413082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選擇原因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710964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01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C48BC1-DE92-99C3-BA0D-48545BB34BBE}"/>
              </a:ext>
            </a:extLst>
          </p:cNvPr>
          <p:cNvSpPr txBox="1"/>
          <p:nvPr/>
        </p:nvSpPr>
        <p:spPr>
          <a:xfrm>
            <a:off x="1272400" y="1704195"/>
            <a:ext cx="6335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  </a:t>
            </a:r>
            <a:r>
              <a:rPr lang="zh-TW" altLang="en-US" sz="2400" dirty="0"/>
              <a:t>在現今這個科技發達的世代，網路已成為了我們生活中不可或缺的一部分。人們的交流也慢慢從現實轉到了網路上，希望能藉由個人網頁的設計讓他人能以更加快速的模式來了解我，並找出彼此共同的喜好或興趣讓彼此之間有更多的話題。</a:t>
            </a:r>
            <a:endParaRPr lang="en-US" altLang="zh-TW" sz="24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183109" y="1133109"/>
            <a:ext cx="362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四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大致美觀設計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7DD594-64E5-3F87-7A9E-FCB6D34574A1}"/>
              </a:ext>
            </a:extLst>
          </p:cNvPr>
          <p:cNvSpPr txBox="1"/>
          <p:nvPr/>
        </p:nvSpPr>
        <p:spPr>
          <a:xfrm>
            <a:off x="166353" y="1750463"/>
            <a:ext cx="49739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上方列表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: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background-color: #333;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 、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position: sticky;</a:t>
            </a:r>
          </a:p>
          <a:p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                   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list-style-type: none;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 、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color: #fff;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Dropdown: background-color: gray;  border-bottom: solid red 2px;</a:t>
            </a:r>
          </a:p>
          <a:p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                    color: #fff;  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Dropdown(hover): text-decoration: underline;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header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背景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: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background-image: </a:t>
            </a:r>
            <a:r>
              <a:rPr lang="en-US" altLang="zh-TW" dirty="0" err="1">
                <a:solidFill>
                  <a:srgbClr val="374151"/>
                </a:solidFill>
                <a:latin typeface="Abadi" panose="020B0604020104020204" pitchFamily="34" charset="0"/>
              </a:rPr>
              <a:t>url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(view.gif);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header</a:t>
            </a:r>
            <a:r>
              <a:rPr kumimoji="1" lang="zh-TW" altLang="en-US" dirty="0"/>
              <a:t>主要窗格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background-color: black;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header h2: </a:t>
            </a:r>
            <a:r>
              <a:rPr kumimoji="1" lang="en-US" altLang="zh-TW" dirty="0"/>
              <a:t>color: yellow;  text-shadow: 2px </a:t>
            </a:r>
            <a:r>
              <a:rPr kumimoji="1" lang="en-US" altLang="zh-TW" dirty="0" err="1"/>
              <a:t>2px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rgb</a:t>
            </a:r>
            <a:r>
              <a:rPr kumimoji="1" lang="en-US" altLang="zh-TW" dirty="0"/>
              <a:t>(0, 0, 0);</a:t>
            </a:r>
          </a:p>
          <a:p>
            <a:endParaRPr kumimoji="1" lang="en-US" altLang="zh-TW" dirty="0"/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header h3: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1" lang="en-US" altLang="zh-TW" dirty="0"/>
              <a:t>color: blue; text-shadow: 2px </a:t>
            </a:r>
            <a:r>
              <a:rPr kumimoji="1" lang="en-US" altLang="zh-TW" dirty="0" err="1"/>
              <a:t>2px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rgb</a:t>
            </a:r>
            <a:r>
              <a:rPr kumimoji="1" lang="en-US" altLang="zh-TW" dirty="0"/>
              <a:t>(0, 0, 0);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E46B4A-052B-B1CC-8969-7E97E001D67D}"/>
              </a:ext>
            </a:extLst>
          </p:cNvPr>
          <p:cNvSpPr txBox="1"/>
          <p:nvPr/>
        </p:nvSpPr>
        <p:spPr>
          <a:xfrm>
            <a:off x="4453104" y="1757851"/>
            <a:ext cx="407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Social-media: </a:t>
            </a:r>
            <a:r>
              <a:rPr kumimoji="1" lang="en-US" altLang="zh-TW" dirty="0" err="1"/>
              <a:t>transform:rotate</a:t>
            </a:r>
            <a:r>
              <a:rPr kumimoji="1" lang="en-US" altLang="zh-TW" dirty="0"/>
              <a:t>(360deg)scale(1.3);  </a:t>
            </a:r>
          </a:p>
          <a:p>
            <a:r>
              <a:rPr kumimoji="1" lang="en-US" altLang="zh-TW" dirty="0"/>
              <a:t>                       color: #fff; </a:t>
            </a:r>
          </a:p>
        </p:txBody>
      </p:sp>
      <p:sp>
        <p:nvSpPr>
          <p:cNvPr id="6" name="Google Shape;554;p47">
            <a:extLst>
              <a:ext uri="{FF2B5EF4-FFF2-40B4-BE49-F238E27FC236}">
                <a16:creationId xmlns:a16="http://schemas.microsoft.com/office/drawing/2014/main" id="{32F5EA02-AFF7-FC39-7C3C-585F3A9D0564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7" name="Google Shape;536;p47">
            <a:extLst>
              <a:ext uri="{FF2B5EF4-FFF2-40B4-BE49-F238E27FC236}">
                <a16:creationId xmlns:a16="http://schemas.microsoft.com/office/drawing/2014/main" id="{52F73287-8F16-AED1-7C4D-70B620AD8789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2;p47">
            <a:extLst>
              <a:ext uri="{FF2B5EF4-FFF2-40B4-BE49-F238E27FC236}">
                <a16:creationId xmlns:a16="http://schemas.microsoft.com/office/drawing/2014/main" id="{0C074D44-1BDE-6339-A011-1763B474471A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8686671-A2B2-2078-19AD-8E8253AA8594}"/>
              </a:ext>
            </a:extLst>
          </p:cNvPr>
          <p:cNvSpPr txBox="1"/>
          <p:nvPr/>
        </p:nvSpPr>
        <p:spPr>
          <a:xfrm>
            <a:off x="4453104" y="2724364"/>
            <a:ext cx="4973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Container: border: 5px solid black; border-radius: 20px;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按鈕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-US" altLang="zh-TW" dirty="0"/>
              <a:t>color: #fff;</a:t>
            </a:r>
            <a:r>
              <a:rPr kumimoji="1" lang="zh-TW" altLang="en-US" dirty="0"/>
              <a:t> </a:t>
            </a:r>
            <a:r>
              <a:rPr kumimoji="1" lang="en-US" altLang="zh-TW" dirty="0"/>
              <a:t>cursor: pointer;</a:t>
            </a:r>
            <a:r>
              <a:rPr kumimoji="1" lang="zh-TW" altLang="en-US" dirty="0"/>
              <a:t> </a:t>
            </a:r>
            <a:r>
              <a:rPr kumimoji="1" lang="en-US" altLang="zh-TW" dirty="0"/>
              <a:t>text-decoration: none;</a:t>
            </a:r>
          </a:p>
          <a:p>
            <a:r>
              <a:rPr kumimoji="1" lang="zh-TW" altLang="en-US" dirty="0"/>
              <a:t>         </a:t>
            </a:r>
            <a:r>
              <a:rPr kumimoji="1" lang="en-US" altLang="zh-TW" dirty="0"/>
              <a:t>background-color: #333</a:t>
            </a:r>
            <a:endParaRPr kumimoji="1"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kumimoji="1"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kumimoji="1" lang="en-US" altLang="zh-TW" dirty="0"/>
              <a:t>previous-button(hover): transform: </a:t>
            </a:r>
            <a:r>
              <a:rPr kumimoji="1" lang="en-US" altLang="zh-TW" dirty="0" err="1"/>
              <a:t>translateY</a:t>
            </a:r>
            <a:r>
              <a:rPr kumimoji="1" lang="en-US" altLang="zh-TW" dirty="0"/>
              <a:t>(-3px);                                            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kumimoji="1" lang="en-US" altLang="zh-TW" dirty="0"/>
              <a:t>                                      background-color: blue;</a:t>
            </a:r>
          </a:p>
        </p:txBody>
      </p:sp>
    </p:spTree>
    <p:extLst>
      <p:ext uri="{BB962C8B-B14F-4D97-AF65-F5344CB8AC3E}">
        <p14:creationId xmlns:p14="http://schemas.microsoft.com/office/powerpoint/2010/main" val="16642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183109" y="1133109"/>
            <a:ext cx="362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四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大致美觀設計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7DD594-64E5-3F87-7A9E-FCB6D34574A1}"/>
              </a:ext>
            </a:extLst>
          </p:cNvPr>
          <p:cNvSpPr txBox="1"/>
          <p:nvPr/>
        </p:nvSpPr>
        <p:spPr>
          <a:xfrm>
            <a:off x="166353" y="1750463"/>
            <a:ext cx="4891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next-button(hover): transform: </a:t>
            </a:r>
            <a:r>
              <a:rPr kumimoji="1" lang="en-US" altLang="zh-TW" dirty="0" err="1"/>
              <a:t>translateY</a:t>
            </a:r>
            <a:r>
              <a:rPr kumimoji="1" lang="en-US" altLang="zh-TW" dirty="0"/>
              <a:t>(-3px);                                            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kumimoji="1" lang="en-US" altLang="zh-TW" dirty="0"/>
              <a:t>                               background-color: blue;</a:t>
            </a:r>
          </a:p>
          <a:p>
            <a:endParaRPr kumimoji="1" lang="en-US" altLang="zh-TW" dirty="0"/>
          </a:p>
          <a:p>
            <a:r>
              <a:rPr kumimoji="1" lang="en-US" altLang="zh-TW" dirty="0" err="1"/>
              <a:t>pause-button:background-color</a:t>
            </a:r>
            <a:r>
              <a:rPr kumimoji="1" lang="en-US" altLang="zh-TW" dirty="0"/>
              <a:t>: red;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pause-button(</a:t>
            </a:r>
            <a:r>
              <a:rPr kumimoji="1" lang="zh-TW" altLang="en-US" dirty="0"/>
              <a:t>暫停時</a:t>
            </a:r>
            <a:r>
              <a:rPr kumimoji="1" lang="en-US" altLang="zh-TW" dirty="0"/>
              <a:t>): background-color: green;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Footer: background-color: #333; color: #fff;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課表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-US" altLang="zh-TW" dirty="0"/>
              <a:t>border-collapse: collapse;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TW" altLang="en-US" dirty="0"/>
              <a:t>         </a:t>
            </a:r>
            <a:r>
              <a:rPr kumimoji="1" lang="en-US" altLang="zh-TW" dirty="0"/>
              <a:t>border: 3px solid </a:t>
            </a:r>
            <a:r>
              <a:rPr kumimoji="1" lang="en-US" altLang="zh-TW" dirty="0" err="1"/>
              <a:t>sandybrown</a:t>
            </a:r>
            <a:r>
              <a:rPr kumimoji="1" lang="en-US" altLang="zh-TW" dirty="0"/>
              <a:t>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td(hover): background-color:#666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操作窗格</a:t>
            </a:r>
            <a:r>
              <a:rPr kumimoji="1" lang="en-US" altLang="zh-TW" dirty="0"/>
              <a:t>:background-color: white;</a:t>
            </a:r>
            <a:r>
              <a:rPr kumimoji="1" lang="zh-TW" altLang="en-US" dirty="0"/>
              <a:t> </a:t>
            </a:r>
            <a:r>
              <a:rPr kumimoji="1" lang="en-US" altLang="zh-TW" dirty="0"/>
              <a:t>border: 1px solid black;</a:t>
            </a:r>
          </a:p>
          <a:p>
            <a:endParaRPr kumimoji="1" lang="en-US" altLang="zh-TW" dirty="0"/>
          </a:p>
        </p:txBody>
      </p:sp>
      <p:sp>
        <p:nvSpPr>
          <p:cNvPr id="6" name="Google Shape;554;p47">
            <a:extLst>
              <a:ext uri="{FF2B5EF4-FFF2-40B4-BE49-F238E27FC236}">
                <a16:creationId xmlns:a16="http://schemas.microsoft.com/office/drawing/2014/main" id="{32F5EA02-AFF7-FC39-7C3C-585F3A9D0564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7" name="Google Shape;536;p47">
            <a:extLst>
              <a:ext uri="{FF2B5EF4-FFF2-40B4-BE49-F238E27FC236}">
                <a16:creationId xmlns:a16="http://schemas.microsoft.com/office/drawing/2014/main" id="{52F73287-8F16-AED1-7C4D-70B620AD8789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2;p47">
            <a:extLst>
              <a:ext uri="{FF2B5EF4-FFF2-40B4-BE49-F238E27FC236}">
                <a16:creationId xmlns:a16="http://schemas.microsoft.com/office/drawing/2014/main" id="{0C074D44-1BDE-6339-A011-1763B474471A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8686671-A2B2-2078-19AD-8E8253AA8594}"/>
              </a:ext>
            </a:extLst>
          </p:cNvPr>
          <p:cNvSpPr txBox="1"/>
          <p:nvPr/>
        </p:nvSpPr>
        <p:spPr>
          <a:xfrm>
            <a:off x="4462907" y="1663809"/>
            <a:ext cx="4681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caption: color: blue;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簡介窗格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-US" altLang="zh-TW" dirty="0"/>
              <a:t>background-color: #f2f2f2;</a:t>
            </a:r>
          </a:p>
          <a:p>
            <a:r>
              <a:rPr kumimoji="1" lang="zh-TW" altLang="en-US" dirty="0"/>
              <a:t>                 </a:t>
            </a:r>
            <a:r>
              <a:rPr kumimoji="1" lang="en-US" altLang="zh-TW" dirty="0"/>
              <a:t>border: 1px solid #ccc;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show-more-</a:t>
            </a:r>
            <a:r>
              <a:rPr kumimoji="1" lang="en-US" altLang="zh-TW" dirty="0" err="1"/>
              <a:t>btn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-US" altLang="zh-TW" dirty="0"/>
              <a:t>background-color: #333;</a:t>
            </a:r>
            <a:r>
              <a:rPr kumimoji="1" lang="zh-TW" altLang="en-US" dirty="0"/>
              <a:t> </a:t>
            </a:r>
            <a:r>
              <a:rPr kumimoji="1" lang="en-US" altLang="zh-TW" dirty="0"/>
              <a:t>color: #fff;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show-more-</a:t>
            </a:r>
            <a:r>
              <a:rPr kumimoji="1" lang="en-US" altLang="zh-TW" dirty="0" err="1"/>
              <a:t>btn</a:t>
            </a:r>
            <a:r>
              <a:rPr kumimoji="1" lang="en-US" altLang="zh-TW" dirty="0"/>
              <a:t>(hover): background-color: red;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more-info:</a:t>
            </a:r>
            <a:r>
              <a:rPr kumimoji="1" lang="zh-TW" altLang="en-US" dirty="0"/>
              <a:t> </a:t>
            </a:r>
            <a:r>
              <a:rPr kumimoji="1" lang="en-US" altLang="zh-TW" dirty="0"/>
              <a:t>animation: </a:t>
            </a:r>
            <a:r>
              <a:rPr kumimoji="1" lang="en-US" altLang="zh-TW" dirty="0" err="1"/>
              <a:t>fadeIn</a:t>
            </a:r>
            <a:r>
              <a:rPr kumimoji="1" lang="en-US" altLang="zh-TW" dirty="0"/>
              <a:t> 2s ease-in-out forwards;</a:t>
            </a:r>
          </a:p>
          <a:p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kumimoji="1" lang="zh-TW" altLang="en-US" dirty="0"/>
              <a:t>                 </a:t>
            </a:r>
            <a:endParaRPr kumimoji="1"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91C5E20-D2CF-D69B-A5AA-51937861A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305" y="3861292"/>
            <a:ext cx="1643064" cy="12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54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8795" y="1320420"/>
            <a:ext cx="3746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重要功能簡介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AE0516-09C2-A9BD-A05A-E22D4AB85161}"/>
              </a:ext>
            </a:extLst>
          </p:cNvPr>
          <p:cNvSpPr txBox="1"/>
          <p:nvPr/>
        </p:nvSpPr>
        <p:spPr>
          <a:xfrm>
            <a:off x="116554" y="4156360"/>
            <a:ext cx="3304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下拉選單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當滑鼠移到下拉選單上時，該下拉選單的內容會顯示出來，當滑鼠離開時則隱藏起來。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3C0123-1B04-E5D2-A489-E769F8AFB29D}"/>
              </a:ext>
            </a:extLst>
          </p:cNvPr>
          <p:cNvSpPr txBox="1"/>
          <p:nvPr/>
        </p:nvSpPr>
        <p:spPr>
          <a:xfrm>
            <a:off x="4952150" y="3027612"/>
            <a:ext cx="4124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變換背景的功能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當按下切換按鈕時，它會切換標頭的顯示與隱藏狀態，並根據標頭是否隱藏來變更按鈕上的箭頭圖片。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5894DC-4A99-A9AD-4506-4E348E14B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1" y="1836643"/>
            <a:ext cx="4504819" cy="22379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EA7A56D-F31A-0B4B-6A3F-42309452E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537" y="557214"/>
            <a:ext cx="4169156" cy="23971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302C88-0021-8EC7-33ED-C0FFD7E5F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415" y="3839546"/>
            <a:ext cx="4191585" cy="86689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DA8ED4D-25C6-76F9-F5E4-05C1E88C6DE0}"/>
              </a:ext>
            </a:extLst>
          </p:cNvPr>
          <p:cNvSpPr txBox="1"/>
          <p:nvPr/>
        </p:nvSpPr>
        <p:spPr>
          <a:xfrm>
            <a:off x="4884831" y="4780255"/>
            <a:ext cx="330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跳回首頁</a:t>
            </a:r>
          </a:p>
        </p:txBody>
      </p:sp>
      <p:sp>
        <p:nvSpPr>
          <p:cNvPr id="3" name="Google Shape;554;p47">
            <a:extLst>
              <a:ext uri="{FF2B5EF4-FFF2-40B4-BE49-F238E27FC236}">
                <a16:creationId xmlns:a16="http://schemas.microsoft.com/office/drawing/2014/main" id="{8ABA4B58-713E-A89A-7827-1D9AA3EF387A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8" name="Google Shape;536;p47">
            <a:extLst>
              <a:ext uri="{FF2B5EF4-FFF2-40B4-BE49-F238E27FC236}">
                <a16:creationId xmlns:a16="http://schemas.microsoft.com/office/drawing/2014/main" id="{5E3DD76A-56B4-88D0-9114-003594F80443}"/>
              </a:ext>
            </a:extLst>
          </p:cNvPr>
          <p:cNvPicPr preferRelativeResize="0"/>
          <p:nvPr/>
        </p:nvPicPr>
        <p:blipFill rotWithShape="1">
          <a:blip r:embed="rId6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42;p47">
            <a:extLst>
              <a:ext uri="{FF2B5EF4-FFF2-40B4-BE49-F238E27FC236}">
                <a16:creationId xmlns:a16="http://schemas.microsoft.com/office/drawing/2014/main" id="{88D5A10F-CB1F-5162-8210-7F603973F2A4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15100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8795" y="1320420"/>
            <a:ext cx="3746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重要功能簡介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AE0516-09C2-A9BD-A05A-E22D4AB85161}"/>
              </a:ext>
            </a:extLst>
          </p:cNvPr>
          <p:cNvSpPr txBox="1"/>
          <p:nvPr/>
        </p:nvSpPr>
        <p:spPr>
          <a:xfrm>
            <a:off x="-78249" y="4296680"/>
            <a:ext cx="3304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呈現表格操作面板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當點擊儲存格後，彈出窗格會顯示該儲存格對應的星期幾和節次序號。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3C0123-1B04-E5D2-A489-E769F8AFB29D}"/>
              </a:ext>
            </a:extLst>
          </p:cNvPr>
          <p:cNvSpPr txBox="1"/>
          <p:nvPr/>
        </p:nvSpPr>
        <p:spPr>
          <a:xfrm>
            <a:off x="4401879" y="3626929"/>
            <a:ext cx="4124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6.</a:t>
            </a:r>
            <a:r>
              <a:rPr lang="zh-TW" altLang="en-US" dirty="0"/>
              <a:t> 功能操作</a:t>
            </a:r>
            <a:r>
              <a:rPr lang="en-US" altLang="zh-TW" dirty="0"/>
              <a:t>:</a:t>
            </a: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會根據選擇的動作改變或清空對應的儲存格內容，並重新計算並顯示課程數量。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62C1AD0-CB1D-9CC7-E421-4ACA77B1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" y="1912424"/>
            <a:ext cx="4312945" cy="208383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2D21E4-73A5-DEF9-71D4-5D7C1EDBB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225" y="3546444"/>
            <a:ext cx="2257515" cy="91409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1F2F259-D539-D95D-B3C0-A0229E310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930" y="193379"/>
            <a:ext cx="3458058" cy="81926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EF8F9C-F52F-DCBE-4383-B0AAE5DA2F48}"/>
              </a:ext>
            </a:extLst>
          </p:cNvPr>
          <p:cNvSpPr txBox="1"/>
          <p:nvPr/>
        </p:nvSpPr>
        <p:spPr>
          <a:xfrm>
            <a:off x="4437930" y="1012643"/>
            <a:ext cx="330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關閉操作面板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00C4EC30-599D-769E-FBCA-F3C3375EF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7930" y="1320420"/>
            <a:ext cx="4548908" cy="2221722"/>
          </a:xfrm>
          <a:prstGeom prst="rect">
            <a:avLst/>
          </a:prstGeom>
        </p:spPr>
      </p:pic>
      <p:sp>
        <p:nvSpPr>
          <p:cNvPr id="3" name="Google Shape;554;p47">
            <a:extLst>
              <a:ext uri="{FF2B5EF4-FFF2-40B4-BE49-F238E27FC236}">
                <a16:creationId xmlns:a16="http://schemas.microsoft.com/office/drawing/2014/main" id="{C5B8E373-8B70-B47C-99F7-84BC6A8F2585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5" name="Google Shape;536;p47">
            <a:extLst>
              <a:ext uri="{FF2B5EF4-FFF2-40B4-BE49-F238E27FC236}">
                <a16:creationId xmlns:a16="http://schemas.microsoft.com/office/drawing/2014/main" id="{51CF7E6E-1B3C-E90D-6F01-373097BC933F}"/>
              </a:ext>
            </a:extLst>
          </p:cNvPr>
          <p:cNvPicPr preferRelativeResize="0"/>
          <p:nvPr/>
        </p:nvPicPr>
        <p:blipFill rotWithShape="1">
          <a:blip r:embed="rId7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42;p47">
            <a:extLst>
              <a:ext uri="{FF2B5EF4-FFF2-40B4-BE49-F238E27FC236}">
                <a16:creationId xmlns:a16="http://schemas.microsoft.com/office/drawing/2014/main" id="{089CC1B1-53D5-5234-71DE-50D80D262C77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380379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8795" y="1320420"/>
            <a:ext cx="3746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重要功能簡介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AE0516-09C2-A9BD-A05A-E22D4AB85161}"/>
              </a:ext>
            </a:extLst>
          </p:cNvPr>
          <p:cNvSpPr txBox="1"/>
          <p:nvPr/>
        </p:nvSpPr>
        <p:spPr>
          <a:xfrm>
            <a:off x="0" y="4139517"/>
            <a:ext cx="3304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7.</a:t>
            </a:r>
            <a:r>
              <a:rPr lang="zh-TW" altLang="en-US" dirty="0"/>
              <a:t>清空課表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整個課表將被清空，並且重新計算並顯示課程數量。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3C0123-1B04-E5D2-A489-E769F8AFB29D}"/>
              </a:ext>
            </a:extLst>
          </p:cNvPr>
          <p:cNvSpPr txBox="1"/>
          <p:nvPr/>
        </p:nvSpPr>
        <p:spPr>
          <a:xfrm>
            <a:off x="4433138" y="4648985"/>
            <a:ext cx="412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9.</a:t>
            </a:r>
            <a:r>
              <a:rPr lang="zh-TW" altLang="en-US" dirty="0"/>
              <a:t> 顯示更多</a:t>
            </a:r>
            <a:r>
              <a:rPr lang="en-US" altLang="zh-TW" dirty="0"/>
              <a:t>(</a:t>
            </a:r>
            <a:r>
              <a:rPr lang="zh-TW" altLang="en-US" dirty="0"/>
              <a:t>按鈕</a:t>
            </a:r>
            <a:r>
              <a:rPr lang="en-US" altLang="zh-TW" dirty="0"/>
              <a:t>):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EF8F9C-F52F-DCBE-4383-B0AAE5DA2F48}"/>
              </a:ext>
            </a:extLst>
          </p:cNvPr>
          <p:cNvSpPr txBox="1"/>
          <p:nvPr/>
        </p:nvSpPr>
        <p:spPr>
          <a:xfrm>
            <a:off x="4496503" y="2118287"/>
            <a:ext cx="3304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8.</a:t>
            </a:r>
            <a:r>
              <a:rPr lang="zh-TW" altLang="en-US" dirty="0"/>
              <a:t>計算課程數</a:t>
            </a:r>
            <a:r>
              <a:rPr lang="en-US" altLang="zh-TW" dirty="0"/>
              <a:t>:</a:t>
            </a: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遍歷課表表格中的儲存格，</a:t>
            </a:r>
            <a:r>
              <a:rPr lang="zh-TW" altLang="en-US" dirty="0"/>
              <a:t>計算為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空字串的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td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有多少個。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06126A-91D9-856D-7B55-07464AAE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" y="2067479"/>
            <a:ext cx="4124669" cy="2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9003E66-904C-5EE5-648F-93672BB5A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342" y="95098"/>
            <a:ext cx="3985104" cy="19723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84A55B5-62A4-1F18-7E58-502A9DF09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502" y="2856950"/>
            <a:ext cx="3997943" cy="1713453"/>
          </a:xfrm>
          <a:prstGeom prst="rect">
            <a:avLst/>
          </a:prstGeom>
        </p:spPr>
      </p:pic>
      <p:sp>
        <p:nvSpPr>
          <p:cNvPr id="3" name="Google Shape;554;p47">
            <a:extLst>
              <a:ext uri="{FF2B5EF4-FFF2-40B4-BE49-F238E27FC236}">
                <a16:creationId xmlns:a16="http://schemas.microsoft.com/office/drawing/2014/main" id="{B395E38F-7014-8079-E996-F0CE11852EF7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6" name="Google Shape;536;p47">
            <a:extLst>
              <a:ext uri="{FF2B5EF4-FFF2-40B4-BE49-F238E27FC236}">
                <a16:creationId xmlns:a16="http://schemas.microsoft.com/office/drawing/2014/main" id="{5EDD9101-FB6E-E2E5-5FB3-D5BFFE79F2B7}"/>
              </a:ext>
            </a:extLst>
          </p:cNvPr>
          <p:cNvPicPr preferRelativeResize="0"/>
          <p:nvPr/>
        </p:nvPicPr>
        <p:blipFill rotWithShape="1">
          <a:blip r:embed="rId6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42;p47">
            <a:extLst>
              <a:ext uri="{FF2B5EF4-FFF2-40B4-BE49-F238E27FC236}">
                <a16:creationId xmlns:a16="http://schemas.microsoft.com/office/drawing/2014/main" id="{B67EAC75-70F2-FF47-5A84-52641CD4BAC1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54115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8795" y="1320420"/>
            <a:ext cx="3746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重要功能簡介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AE0516-09C2-A9BD-A05A-E22D4AB85161}"/>
              </a:ext>
            </a:extLst>
          </p:cNvPr>
          <p:cNvSpPr txBox="1"/>
          <p:nvPr/>
        </p:nvSpPr>
        <p:spPr>
          <a:xfrm>
            <a:off x="8795" y="3128900"/>
            <a:ext cx="33046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「下一張」按鈕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按下「下一張」按鈕的事件，顯示下一個內容。確保在達到內容的最後一個內容後，再按下一個按鈕時能夠回到第一個內容，實現無限循環顯示內容的效果。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EF8F9C-F52F-DCBE-4383-B0AAE5DA2F48}"/>
              </a:ext>
            </a:extLst>
          </p:cNvPr>
          <p:cNvSpPr txBox="1"/>
          <p:nvPr/>
        </p:nvSpPr>
        <p:spPr>
          <a:xfrm>
            <a:off x="4256017" y="3713675"/>
            <a:ext cx="3304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12.</a:t>
            </a:r>
            <a:r>
              <a:rPr lang="zh-TW" altLang="en-US" dirty="0"/>
              <a:t>暫停按鈕</a:t>
            </a:r>
            <a:r>
              <a:rPr lang="en-US" altLang="zh-TW" dirty="0"/>
              <a:t>:</a:t>
            </a: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根據當前的暫停狀態切換它的文本內容和背景顏色。並根據當前的狀態更新按鈕的外觀，以反映播放或暫停的狀態。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70AED-93EF-7036-6DE0-F79750D5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45" y="1939451"/>
            <a:ext cx="4274861" cy="118126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DF747FC-46EB-A63C-93BB-305BC690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885" y="18247"/>
            <a:ext cx="4732026" cy="12693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062C605-6049-D749-42ED-8331A0F6F125}"/>
              </a:ext>
            </a:extLst>
          </p:cNvPr>
          <p:cNvSpPr txBox="1"/>
          <p:nvPr/>
        </p:nvSpPr>
        <p:spPr>
          <a:xfrm>
            <a:off x="4256018" y="1323728"/>
            <a:ext cx="330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「上一張」按鈕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BE28B1C-6DB5-C6C9-B118-D0624ECFD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303" y="1612807"/>
            <a:ext cx="3953394" cy="2002854"/>
          </a:xfrm>
          <a:prstGeom prst="rect">
            <a:avLst/>
          </a:prstGeom>
        </p:spPr>
      </p:pic>
      <p:sp>
        <p:nvSpPr>
          <p:cNvPr id="9" name="Google Shape;554;p47">
            <a:extLst>
              <a:ext uri="{FF2B5EF4-FFF2-40B4-BE49-F238E27FC236}">
                <a16:creationId xmlns:a16="http://schemas.microsoft.com/office/drawing/2014/main" id="{078CB2AC-22EC-0B0B-3873-2F67420143BE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2" name="Google Shape;536;p47">
            <a:extLst>
              <a:ext uri="{FF2B5EF4-FFF2-40B4-BE49-F238E27FC236}">
                <a16:creationId xmlns:a16="http://schemas.microsoft.com/office/drawing/2014/main" id="{E151BD4F-BA33-D413-A145-5055D93B691D}"/>
              </a:ext>
            </a:extLst>
          </p:cNvPr>
          <p:cNvPicPr preferRelativeResize="0"/>
          <p:nvPr/>
        </p:nvPicPr>
        <p:blipFill rotWithShape="1">
          <a:blip r:embed="rId6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42;p47">
            <a:extLst>
              <a:ext uri="{FF2B5EF4-FFF2-40B4-BE49-F238E27FC236}">
                <a16:creationId xmlns:a16="http://schemas.microsoft.com/office/drawing/2014/main" id="{28762F96-3C1C-56D3-E6CC-FE398E7BBEC2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181485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8795" y="1320420"/>
            <a:ext cx="3746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重要功能簡介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AE0516-09C2-A9BD-A05A-E22D4AB85161}"/>
              </a:ext>
            </a:extLst>
          </p:cNvPr>
          <p:cNvSpPr txBox="1"/>
          <p:nvPr/>
        </p:nvSpPr>
        <p:spPr>
          <a:xfrm>
            <a:off x="17298" y="3398101"/>
            <a:ext cx="330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13: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選單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r>
              <a:rPr lang="zh-TW" altLang="en-US" dirty="0"/>
              <a:t>變更選單所要循環的組別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EF8F9C-F52F-DCBE-4383-B0AAE5DA2F48}"/>
              </a:ext>
            </a:extLst>
          </p:cNvPr>
          <p:cNvSpPr txBox="1"/>
          <p:nvPr/>
        </p:nvSpPr>
        <p:spPr>
          <a:xfrm>
            <a:off x="3975752" y="2977826"/>
            <a:ext cx="4609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14.</a:t>
            </a:r>
            <a:r>
              <a:rPr lang="zh-TW" altLang="en-US" dirty="0"/>
              <a:t>更新內容</a:t>
            </a:r>
            <a:r>
              <a:rPr lang="en-US" altLang="zh-TW" dirty="0"/>
              <a:t>:</a:t>
            </a: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更新內容的顯示，根據當前選擇的組別和索引位置，更新圖像和文本元素的內容，同時使用 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hidden2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類別在切換內容時提供淡入效果。最後還更新了下拉選單的選擇，以反映當前的組別選擇。</a:t>
            </a:r>
            <a:endParaRPr lang="en-US" alt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062C605-6049-D749-42ED-8331A0F6F125}"/>
              </a:ext>
            </a:extLst>
          </p:cNvPr>
          <p:cNvSpPr txBox="1"/>
          <p:nvPr/>
        </p:nvSpPr>
        <p:spPr>
          <a:xfrm>
            <a:off x="229503" y="2977826"/>
            <a:ext cx="330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 「上一張」按鈕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88688F-8F9F-0E1F-865D-95DEC1484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70" y="121444"/>
            <a:ext cx="4416541" cy="27779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F6FE587-F5B7-8090-3FFC-CC4F4AEE1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54" y="1989568"/>
            <a:ext cx="3915321" cy="132416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7103D11-DCC4-EDFB-0D91-B270239A4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238" y="3209586"/>
            <a:ext cx="1607514" cy="194489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A01E30-54C6-1B98-F42A-A7A18C2F534B}"/>
              </a:ext>
            </a:extLst>
          </p:cNvPr>
          <p:cNvSpPr txBox="1"/>
          <p:nvPr/>
        </p:nvSpPr>
        <p:spPr>
          <a:xfrm>
            <a:off x="3943352" y="4827858"/>
            <a:ext cx="4609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15.</a:t>
            </a:r>
            <a:r>
              <a:rPr lang="zh-TW" altLang="en-US" dirty="0"/>
              <a:t>每</a:t>
            </a:r>
            <a:r>
              <a:rPr lang="en-US" altLang="zh-TW" dirty="0"/>
              <a:t>5</a:t>
            </a:r>
            <a:r>
              <a:rPr lang="zh-TW" altLang="en-US" dirty="0"/>
              <a:t>秒更新一次</a:t>
            </a:r>
            <a:endParaRPr lang="en-US" altLang="zh-TW" dirty="0"/>
          </a:p>
        </p:txBody>
      </p:sp>
      <p:sp>
        <p:nvSpPr>
          <p:cNvPr id="3" name="Google Shape;554;p47">
            <a:extLst>
              <a:ext uri="{FF2B5EF4-FFF2-40B4-BE49-F238E27FC236}">
                <a16:creationId xmlns:a16="http://schemas.microsoft.com/office/drawing/2014/main" id="{5DDBAC81-2B21-2194-D387-CFA697CFDA55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6" name="Google Shape;536;p47">
            <a:extLst>
              <a:ext uri="{FF2B5EF4-FFF2-40B4-BE49-F238E27FC236}">
                <a16:creationId xmlns:a16="http://schemas.microsoft.com/office/drawing/2014/main" id="{404B7855-9552-2C70-FA51-68BF81175A53}"/>
              </a:ext>
            </a:extLst>
          </p:cNvPr>
          <p:cNvPicPr preferRelativeResize="0"/>
          <p:nvPr/>
        </p:nvPicPr>
        <p:blipFill rotWithShape="1">
          <a:blip r:embed="rId6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2;p47">
            <a:extLst>
              <a:ext uri="{FF2B5EF4-FFF2-40B4-BE49-F238E27FC236}">
                <a16:creationId xmlns:a16="http://schemas.microsoft.com/office/drawing/2014/main" id="{8E0E1C63-BFDE-8B6D-38FB-AB52378DB853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193499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8795" y="1320420"/>
            <a:ext cx="3746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 重要功能簡介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EF8F9C-F52F-DCBE-4383-B0AAE5DA2F48}"/>
              </a:ext>
            </a:extLst>
          </p:cNvPr>
          <p:cNvSpPr txBox="1"/>
          <p:nvPr/>
        </p:nvSpPr>
        <p:spPr>
          <a:xfrm>
            <a:off x="1713395" y="4283437"/>
            <a:ext cx="4609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16.</a:t>
            </a:r>
            <a:r>
              <a:rPr lang="zh-TW" altLang="en-US" b="0" i="0" dirty="0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以滑動的方式跳轉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當按下跳轉時，會以</a:t>
            </a:r>
            <a:r>
              <a:rPr lang="en-US" altLang="zh-TW" dirty="0"/>
              <a:t>smooth</a:t>
            </a:r>
            <a:r>
              <a:rPr lang="zh-TW" altLang="en-US" dirty="0"/>
              <a:t>的方式來跳轉而不適直接跳到</a:t>
            </a:r>
            <a:r>
              <a:rPr lang="en-US" altLang="zh-TW" dirty="0"/>
              <a:t>id</a:t>
            </a:r>
            <a:r>
              <a:rPr lang="zh-TW" altLang="en-US" dirty="0"/>
              <a:t>的地方</a:t>
            </a:r>
            <a:endParaRPr lang="en-US" altLang="zh-TW" dirty="0"/>
          </a:p>
        </p:txBody>
      </p:sp>
      <p:sp>
        <p:nvSpPr>
          <p:cNvPr id="3" name="Google Shape;554;p47">
            <a:extLst>
              <a:ext uri="{FF2B5EF4-FFF2-40B4-BE49-F238E27FC236}">
                <a16:creationId xmlns:a16="http://schemas.microsoft.com/office/drawing/2014/main" id="{5DDBAC81-2B21-2194-D387-CFA697CFDA55}"/>
              </a:ext>
            </a:extLst>
          </p:cNvPr>
          <p:cNvSpPr txBox="1">
            <a:spLocks/>
          </p:cNvSpPr>
          <p:nvPr/>
        </p:nvSpPr>
        <p:spPr>
          <a:xfrm>
            <a:off x="599795" y="590125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6" name="Google Shape;536;p47">
            <a:extLst>
              <a:ext uri="{FF2B5EF4-FFF2-40B4-BE49-F238E27FC236}">
                <a16:creationId xmlns:a16="http://schemas.microsoft.com/office/drawing/2014/main" id="{404B7855-9552-2C70-FA51-68BF81175A53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784022" y="382807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2;p47">
            <a:extLst>
              <a:ext uri="{FF2B5EF4-FFF2-40B4-BE49-F238E27FC236}">
                <a16:creationId xmlns:a16="http://schemas.microsoft.com/office/drawing/2014/main" id="{8E0E1C63-BFDE-8B6D-38FB-AB52378DB853}"/>
              </a:ext>
            </a:extLst>
          </p:cNvPr>
          <p:cNvSpPr txBox="1">
            <a:spLocks/>
          </p:cNvSpPr>
          <p:nvPr/>
        </p:nvSpPr>
        <p:spPr>
          <a:xfrm>
            <a:off x="1427639" y="622704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90DF77E-9DA3-F7D7-F843-1AC566AE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95" y="1905196"/>
            <a:ext cx="5801830" cy="23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94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圖表, 寫生, 方案 的圖片&#10;&#10;自動產生的描述">
            <a:extLst>
              <a:ext uri="{FF2B5EF4-FFF2-40B4-BE49-F238E27FC236}">
                <a16:creationId xmlns:a16="http://schemas.microsoft.com/office/drawing/2014/main" id="{72E2C241-9E33-8D9C-3492-0363E3F0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8" y="941555"/>
            <a:ext cx="8137424" cy="4201945"/>
          </a:xfrm>
          <a:prstGeom prst="rect">
            <a:avLst/>
          </a:prstGeom>
        </p:spPr>
      </p:pic>
      <p:sp>
        <p:nvSpPr>
          <p:cNvPr id="3" name="Google Shape;554;p47">
            <a:extLst>
              <a:ext uri="{FF2B5EF4-FFF2-40B4-BE49-F238E27FC236}">
                <a16:creationId xmlns:a16="http://schemas.microsoft.com/office/drawing/2014/main" id="{5DDBAC81-2B21-2194-D387-CFA697CFDA55}"/>
              </a:ext>
            </a:extLst>
          </p:cNvPr>
          <p:cNvSpPr txBox="1">
            <a:spLocks/>
          </p:cNvSpPr>
          <p:nvPr/>
        </p:nvSpPr>
        <p:spPr>
          <a:xfrm>
            <a:off x="64015" y="654870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4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6" name="Google Shape;536;p47">
            <a:extLst>
              <a:ext uri="{FF2B5EF4-FFF2-40B4-BE49-F238E27FC236}">
                <a16:creationId xmlns:a16="http://schemas.microsoft.com/office/drawing/2014/main" id="{404B7855-9552-2C70-FA51-68BF81175A53}"/>
              </a:ext>
            </a:extLst>
          </p:cNvPr>
          <p:cNvPicPr preferRelativeResize="0"/>
          <p:nvPr/>
        </p:nvPicPr>
        <p:blipFill rotWithShape="1">
          <a:blip r:embed="rId4">
            <a:alphaModFix amt="19000"/>
          </a:blip>
          <a:srcRect l="23822" r="28542"/>
          <a:stretch/>
        </p:blipFill>
        <p:spPr>
          <a:xfrm>
            <a:off x="258818" y="461836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2;p47">
            <a:extLst>
              <a:ext uri="{FF2B5EF4-FFF2-40B4-BE49-F238E27FC236}">
                <a16:creationId xmlns:a16="http://schemas.microsoft.com/office/drawing/2014/main" id="{8E0E1C63-BFDE-8B6D-38FB-AB52378DB853}"/>
              </a:ext>
            </a:extLst>
          </p:cNvPr>
          <p:cNvSpPr txBox="1">
            <a:spLocks/>
          </p:cNvSpPr>
          <p:nvPr/>
        </p:nvSpPr>
        <p:spPr>
          <a:xfrm>
            <a:off x="635102" y="656068"/>
            <a:ext cx="342296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系統架構圖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622239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圖表, 行, 收據, 文字 的圖片&#10;&#10;自動產生的描述">
            <a:extLst>
              <a:ext uri="{FF2B5EF4-FFF2-40B4-BE49-F238E27FC236}">
                <a16:creationId xmlns:a16="http://schemas.microsoft.com/office/drawing/2014/main" id="{D348B3CF-9087-B021-59E7-68212AE4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369"/>
            <a:ext cx="9144000" cy="4471987"/>
          </a:xfrm>
          <a:prstGeom prst="rect">
            <a:avLst/>
          </a:prstGeom>
        </p:spPr>
      </p:pic>
      <p:sp>
        <p:nvSpPr>
          <p:cNvPr id="3" name="Google Shape;554;p47">
            <a:extLst>
              <a:ext uri="{FF2B5EF4-FFF2-40B4-BE49-F238E27FC236}">
                <a16:creationId xmlns:a16="http://schemas.microsoft.com/office/drawing/2014/main" id="{5DDBAC81-2B21-2194-D387-CFA697CFDA55}"/>
              </a:ext>
            </a:extLst>
          </p:cNvPr>
          <p:cNvSpPr txBox="1">
            <a:spLocks/>
          </p:cNvSpPr>
          <p:nvPr/>
        </p:nvSpPr>
        <p:spPr>
          <a:xfrm>
            <a:off x="-143154" y="193034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4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6" name="Google Shape;536;p47">
            <a:extLst>
              <a:ext uri="{FF2B5EF4-FFF2-40B4-BE49-F238E27FC236}">
                <a16:creationId xmlns:a16="http://schemas.microsoft.com/office/drawing/2014/main" id="{404B7855-9552-2C70-FA51-68BF81175A53}"/>
              </a:ext>
            </a:extLst>
          </p:cNvPr>
          <p:cNvPicPr preferRelativeResize="0"/>
          <p:nvPr/>
        </p:nvPicPr>
        <p:blipFill rotWithShape="1">
          <a:blip r:embed="rId4">
            <a:alphaModFix amt="19000"/>
          </a:blip>
          <a:srcRect l="23822" r="28542"/>
          <a:stretch/>
        </p:blipFill>
        <p:spPr>
          <a:xfrm>
            <a:off x="51649" y="0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2;p47">
            <a:extLst>
              <a:ext uri="{FF2B5EF4-FFF2-40B4-BE49-F238E27FC236}">
                <a16:creationId xmlns:a16="http://schemas.microsoft.com/office/drawing/2014/main" id="{8E0E1C63-BFDE-8B6D-38FB-AB52378DB853}"/>
              </a:ext>
            </a:extLst>
          </p:cNvPr>
          <p:cNvSpPr txBox="1">
            <a:spLocks/>
          </p:cNvSpPr>
          <p:nvPr/>
        </p:nvSpPr>
        <p:spPr>
          <a:xfrm>
            <a:off x="427933" y="194232"/>
            <a:ext cx="342296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系統架構圖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19901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582819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2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Google Shape;536;p47">
            <a:extLst>
              <a:ext uri="{FF2B5EF4-FFF2-40B4-BE49-F238E27FC236}">
                <a16:creationId xmlns:a16="http://schemas.microsoft.com/office/drawing/2014/main" id="{2A4151AD-AB3C-3A1A-5E2D-5727D07CA9A0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850092" y="375501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3E976907-365F-A3BF-AA85-A8283073E5A1}"/>
              </a:ext>
            </a:extLst>
          </p:cNvPr>
          <p:cNvSpPr txBox="1">
            <a:spLocks/>
          </p:cNvSpPr>
          <p:nvPr/>
        </p:nvSpPr>
        <p:spPr>
          <a:xfrm>
            <a:off x="1361690" y="602146"/>
            <a:ext cx="551059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首頁介紹</a:t>
            </a:r>
            <a:r>
              <a:rPr lang="en-US" altLang="zh-TW" sz="4000" b="1" dirty="0">
                <a:solidFill>
                  <a:srgbClr val="8B6F65"/>
                </a:solidFill>
                <a:latin typeface="Merriweather"/>
              </a:rPr>
              <a:t>(tset2.html)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D3FA66-E384-3A9C-86F5-454997466D3B}"/>
              </a:ext>
            </a:extLst>
          </p:cNvPr>
          <p:cNvSpPr txBox="1"/>
          <p:nvPr/>
        </p:nvSpPr>
        <p:spPr>
          <a:xfrm>
            <a:off x="5496305" y="1844049"/>
            <a:ext cx="330041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右上方使用開關來切換首        頁的背景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2.</a:t>
            </a:r>
            <a:r>
              <a:rPr lang="zh-TW" altLang="en-US" sz="2000" dirty="0"/>
              <a:t>中間是基本資訊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3.</a:t>
            </a:r>
            <a:r>
              <a:rPr lang="zh-TW" altLang="en-US" sz="2000" dirty="0"/>
              <a:t>基本資訊的下方設立兩個連結，分別用跳轉到我的主頁或是跳出網站</a:t>
            </a:r>
            <a:endParaRPr lang="en-US" altLang="zh-TW" sz="2000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347282" y="1259274"/>
            <a:ext cx="284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一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首頁簡介</a:t>
            </a:r>
          </a:p>
        </p:txBody>
      </p:sp>
    </p:spTree>
    <p:extLst>
      <p:ext uri="{BB962C8B-B14F-4D97-AF65-F5344CB8AC3E}">
        <p14:creationId xmlns:p14="http://schemas.microsoft.com/office/powerpoint/2010/main" val="3055861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B3A3910-63D2-89D4-82A7-BBDA57EC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9370" y="2105585"/>
            <a:ext cx="4025260" cy="932329"/>
          </a:xfrm>
        </p:spPr>
        <p:txBody>
          <a:bodyPr/>
          <a:lstStyle/>
          <a:p>
            <a:pPr marL="165100" indent="0">
              <a:buNone/>
            </a:pPr>
            <a:r>
              <a:rPr lang="zh-TW" altLang="en-US" sz="5400" b="1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144566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582819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2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Google Shape;536;p47">
            <a:extLst>
              <a:ext uri="{FF2B5EF4-FFF2-40B4-BE49-F238E27FC236}">
                <a16:creationId xmlns:a16="http://schemas.microsoft.com/office/drawing/2014/main" id="{2A4151AD-AB3C-3A1A-5E2D-5727D07CA9A0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850092" y="375501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3E976907-365F-A3BF-AA85-A8283073E5A1}"/>
              </a:ext>
            </a:extLst>
          </p:cNvPr>
          <p:cNvSpPr txBox="1">
            <a:spLocks/>
          </p:cNvSpPr>
          <p:nvPr/>
        </p:nvSpPr>
        <p:spPr>
          <a:xfrm>
            <a:off x="1483133" y="615398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首頁介紹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4878356" y="508710"/>
            <a:ext cx="368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二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首頁版面配置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8CE626-C5EF-E3AC-6331-5C73A939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089" y="1158643"/>
            <a:ext cx="7079471" cy="401652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553D428-928B-66E0-2BD6-66BAF604342E}"/>
              </a:ext>
            </a:extLst>
          </p:cNvPr>
          <p:cNvSpPr/>
          <p:nvPr/>
        </p:nvSpPr>
        <p:spPr>
          <a:xfrm>
            <a:off x="6221253" y="4044525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連結出網頁</a:t>
            </a:r>
          </a:p>
        </p:txBody>
      </p:sp>
      <p:cxnSp>
        <p:nvCxnSpPr>
          <p:cNvPr id="17" name="直線箭頭接點 32">
            <a:extLst>
              <a:ext uri="{FF2B5EF4-FFF2-40B4-BE49-F238E27FC236}">
                <a16:creationId xmlns:a16="http://schemas.microsoft.com/office/drawing/2014/main" id="{2AFE191B-8D73-C2E4-A8FA-0650F9773680}"/>
              </a:ext>
            </a:extLst>
          </p:cNvPr>
          <p:cNvCxnSpPr>
            <a:cxnSpLocks/>
          </p:cNvCxnSpPr>
          <p:nvPr/>
        </p:nvCxnSpPr>
        <p:spPr>
          <a:xfrm flipH="1" flipV="1">
            <a:off x="6221253" y="3746445"/>
            <a:ext cx="522056" cy="26905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16F5077-D3BE-8186-B728-4F67E62F22BE}"/>
              </a:ext>
            </a:extLst>
          </p:cNvPr>
          <p:cNvSpPr/>
          <p:nvPr/>
        </p:nvSpPr>
        <p:spPr>
          <a:xfrm>
            <a:off x="3840037" y="4097352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連結到主頁面</a:t>
            </a:r>
          </a:p>
        </p:txBody>
      </p:sp>
      <p:cxnSp>
        <p:nvCxnSpPr>
          <p:cNvPr id="20" name="直線箭頭接點 32">
            <a:extLst>
              <a:ext uri="{FF2B5EF4-FFF2-40B4-BE49-F238E27FC236}">
                <a16:creationId xmlns:a16="http://schemas.microsoft.com/office/drawing/2014/main" id="{0484DD6D-6AF9-015C-EE47-6B2A06F5A8B1}"/>
              </a:ext>
            </a:extLst>
          </p:cNvPr>
          <p:cNvCxnSpPr>
            <a:cxnSpLocks/>
          </p:cNvCxnSpPr>
          <p:nvPr/>
        </p:nvCxnSpPr>
        <p:spPr>
          <a:xfrm flipV="1">
            <a:off x="4711710" y="3736965"/>
            <a:ext cx="295337" cy="33135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604A4B6-2F61-8C08-B84B-DDD515889948}"/>
              </a:ext>
            </a:extLst>
          </p:cNvPr>
          <p:cNvSpPr/>
          <p:nvPr/>
        </p:nvSpPr>
        <p:spPr>
          <a:xfrm>
            <a:off x="1351799" y="1770366"/>
            <a:ext cx="1275418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背景切換開關</a:t>
            </a:r>
          </a:p>
        </p:txBody>
      </p:sp>
      <p:cxnSp>
        <p:nvCxnSpPr>
          <p:cNvPr id="24" name="直線箭頭接點 32">
            <a:extLst>
              <a:ext uri="{FF2B5EF4-FFF2-40B4-BE49-F238E27FC236}">
                <a16:creationId xmlns:a16="http://schemas.microsoft.com/office/drawing/2014/main" id="{B69696BB-1A96-F181-81F5-870F73F836A9}"/>
              </a:ext>
            </a:extLst>
          </p:cNvPr>
          <p:cNvCxnSpPr>
            <a:cxnSpLocks/>
          </p:cNvCxnSpPr>
          <p:nvPr/>
        </p:nvCxnSpPr>
        <p:spPr>
          <a:xfrm flipH="1" flipV="1">
            <a:off x="1508190" y="1460661"/>
            <a:ext cx="411212" cy="241653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867CD7-ECE4-AC67-3642-B5089F481457}"/>
              </a:ext>
            </a:extLst>
          </p:cNvPr>
          <p:cNvSpPr/>
          <p:nvPr/>
        </p:nvSpPr>
        <p:spPr>
          <a:xfrm>
            <a:off x="190851" y="3805935"/>
            <a:ext cx="936679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背景圖片</a:t>
            </a:r>
          </a:p>
        </p:txBody>
      </p: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ECED7960-752E-C513-9F1B-E4B586D8DFA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13512" y="3166906"/>
            <a:ext cx="498577" cy="579539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8C6ADA0-9CE3-5050-A612-73F4E9883AAF}"/>
              </a:ext>
            </a:extLst>
          </p:cNvPr>
          <p:cNvSpPr/>
          <p:nvPr/>
        </p:nvSpPr>
        <p:spPr>
          <a:xfrm>
            <a:off x="3970260" y="1265330"/>
            <a:ext cx="1768772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以</a:t>
            </a:r>
            <a:r>
              <a:rPr kumimoji="1" lang="en-US" altLang="zh-TW" dirty="0"/>
              <a:t>table</a:t>
            </a:r>
            <a:r>
              <a:rPr kumimoji="1" lang="zh-TW" altLang="en-US" dirty="0"/>
              <a:t>進行排版</a:t>
            </a:r>
          </a:p>
        </p:txBody>
      </p:sp>
      <p:cxnSp>
        <p:nvCxnSpPr>
          <p:cNvPr id="30" name="直線箭頭接點 32">
            <a:extLst>
              <a:ext uri="{FF2B5EF4-FFF2-40B4-BE49-F238E27FC236}">
                <a16:creationId xmlns:a16="http://schemas.microsoft.com/office/drawing/2014/main" id="{4788D473-0FB9-3EA1-B88F-955EC89D1662}"/>
              </a:ext>
            </a:extLst>
          </p:cNvPr>
          <p:cNvCxnSpPr>
            <a:cxnSpLocks/>
          </p:cNvCxnSpPr>
          <p:nvPr/>
        </p:nvCxnSpPr>
        <p:spPr>
          <a:xfrm flipH="1">
            <a:off x="4854646" y="1654765"/>
            <a:ext cx="4732" cy="541265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834A4E-83DD-FCE3-EB84-10E14E9FE5A4}"/>
              </a:ext>
            </a:extLst>
          </p:cNvPr>
          <p:cNvSpPr/>
          <p:nvPr/>
        </p:nvSpPr>
        <p:spPr>
          <a:xfrm>
            <a:off x="7073314" y="1509056"/>
            <a:ext cx="1138017" cy="291417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container</a:t>
            </a:r>
            <a:endParaRPr kumimoji="1" lang="zh-TW" altLang="en-US" dirty="0"/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B3BF26E-9165-9185-EF38-FC0105AF913B}"/>
              </a:ext>
            </a:extLst>
          </p:cNvPr>
          <p:cNvCxnSpPr>
            <a:cxnSpLocks/>
          </p:cNvCxnSpPr>
          <p:nvPr/>
        </p:nvCxnSpPr>
        <p:spPr>
          <a:xfrm flipH="1">
            <a:off x="6419066" y="1861184"/>
            <a:ext cx="790782" cy="51924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582819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2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Google Shape;536;p47">
            <a:extLst>
              <a:ext uri="{FF2B5EF4-FFF2-40B4-BE49-F238E27FC236}">
                <a16:creationId xmlns:a16="http://schemas.microsoft.com/office/drawing/2014/main" id="{2A4151AD-AB3C-3A1A-5E2D-5727D07CA9A0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850092" y="375501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3E976907-365F-A3BF-AA85-A8283073E5A1}"/>
              </a:ext>
            </a:extLst>
          </p:cNvPr>
          <p:cNvSpPr txBox="1">
            <a:spLocks/>
          </p:cNvSpPr>
          <p:nvPr/>
        </p:nvSpPr>
        <p:spPr>
          <a:xfrm>
            <a:off x="1483133" y="615398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首頁介紹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86242" y="1428729"/>
            <a:ext cx="368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三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首頁標籤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7DD594-64E5-3F87-7A9E-FCB6D34574A1}"/>
              </a:ext>
            </a:extLst>
          </p:cNvPr>
          <p:cNvSpPr txBox="1"/>
          <p:nvPr/>
        </p:nvSpPr>
        <p:spPr>
          <a:xfrm>
            <a:off x="149604" y="2329778"/>
            <a:ext cx="88447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切換背景的開關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&lt;header&gt;&lt;/header&gt;</a:t>
            </a:r>
            <a:r>
              <a:rPr lang="zh-TW" altLang="en-US" dirty="0"/>
              <a:t>、</a:t>
            </a:r>
            <a:r>
              <a:rPr lang="en-US" altLang="zh-TW" dirty="0"/>
              <a:t>&lt;div&gt;&lt;/div&gt;</a:t>
            </a:r>
            <a:r>
              <a:rPr lang="zh-TW" altLang="en-US" dirty="0"/>
              <a:t>、</a:t>
            </a:r>
            <a:r>
              <a:rPr lang="en-US" altLang="zh-TW" dirty="0"/>
              <a:t>&lt;label&gt; &lt;/label&gt;(</a:t>
            </a:r>
            <a:r>
              <a:rPr lang="zh-TW" altLang="en-US" dirty="0"/>
              <a:t>控制相關聯的標籤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&lt;input&gt;&lt;/input&gt;(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創建各種</a:t>
            </a:r>
            <a:r>
              <a:rPr lang="zh-TW" altLang="en-US" dirty="0"/>
              <a:t>輸入元素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&lt;span&gt;&lt;/span&gt;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container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使用標籤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r>
              <a:rPr lang="en-US" altLang="zh-TW" dirty="0"/>
              <a:t>&lt;main&gt;&lt;/main&gt;</a:t>
            </a:r>
            <a:r>
              <a:rPr lang="zh-TW" altLang="en-US" dirty="0"/>
              <a:t>、</a:t>
            </a:r>
            <a:r>
              <a:rPr lang="en-US" altLang="zh-TW" dirty="0"/>
              <a:t>&lt;div&gt;&lt;/div&gt;</a:t>
            </a:r>
            <a:r>
              <a:rPr lang="zh-TW" altLang="en-US" dirty="0"/>
              <a:t>、</a:t>
            </a:r>
            <a:r>
              <a:rPr lang="en-US" altLang="zh-TW" dirty="0"/>
              <a:t>&lt;table&gt;&lt;/table&gt;</a:t>
            </a:r>
            <a:r>
              <a:rPr lang="zh-TW" altLang="en-US" dirty="0"/>
              <a:t>、</a:t>
            </a:r>
            <a:r>
              <a:rPr lang="en-US" altLang="zh-TW" dirty="0"/>
              <a:t>&lt;tr&gt;&lt;/tr&gt;</a:t>
            </a:r>
            <a:r>
              <a:rPr lang="zh-TW" altLang="en-US" dirty="0"/>
              <a:t>、</a:t>
            </a:r>
            <a:r>
              <a:rPr lang="en-US" altLang="zh-TW" dirty="0"/>
              <a:t>&lt;td&gt;&lt;/td&gt;</a:t>
            </a:r>
            <a:r>
              <a:rPr lang="zh-TW" altLang="en-US" dirty="0"/>
              <a:t>、</a:t>
            </a:r>
            <a:r>
              <a:rPr lang="en-US" altLang="zh-TW" dirty="0"/>
              <a:t>&lt;h1&gt;&lt;/h1&gt;</a:t>
            </a:r>
            <a:r>
              <a:rPr lang="zh-TW" altLang="en-US" dirty="0"/>
              <a:t>、</a:t>
            </a:r>
            <a:r>
              <a:rPr lang="en-US" altLang="zh-TW" dirty="0"/>
              <a:t>&lt;a&gt;&lt;/a&gt;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&gt;&lt;/</a:t>
            </a:r>
            <a:r>
              <a:rPr lang="en-US" altLang="zh-TW" dirty="0" err="1"/>
              <a:t>img</a:t>
            </a:r>
            <a:r>
              <a:rPr lang="en-US" altLang="zh-TW" dirty="0"/>
              <a:t>&gt;</a:t>
            </a:r>
            <a:endParaRPr lang="en-US" altLang="zh-TW" b="0" i="0" dirty="0">
              <a:solidFill>
                <a:srgbClr val="374151"/>
              </a:solidFill>
              <a:effectLst/>
              <a:latin typeface="Abadi" panose="020B0604020104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879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582819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2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Google Shape;536;p47">
            <a:extLst>
              <a:ext uri="{FF2B5EF4-FFF2-40B4-BE49-F238E27FC236}">
                <a16:creationId xmlns:a16="http://schemas.microsoft.com/office/drawing/2014/main" id="{2A4151AD-AB3C-3A1A-5E2D-5727D07CA9A0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850092" y="375501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3E976907-365F-A3BF-AA85-A8283073E5A1}"/>
              </a:ext>
            </a:extLst>
          </p:cNvPr>
          <p:cNvSpPr txBox="1">
            <a:spLocks/>
          </p:cNvSpPr>
          <p:nvPr/>
        </p:nvSpPr>
        <p:spPr>
          <a:xfrm>
            <a:off x="1483133" y="615398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首頁介紹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E1EA72-BF12-15BD-85F1-FB6A70A7EA24}"/>
              </a:ext>
            </a:extLst>
          </p:cNvPr>
          <p:cNvSpPr txBox="1"/>
          <p:nvPr/>
        </p:nvSpPr>
        <p:spPr>
          <a:xfrm>
            <a:off x="100530" y="1390867"/>
            <a:ext cx="368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四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大致美觀設計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F7DD594-64E5-3F87-7A9E-FCB6D34574A1}"/>
              </a:ext>
            </a:extLst>
          </p:cNvPr>
          <p:cNvSpPr txBox="1"/>
          <p:nvPr/>
        </p:nvSpPr>
        <p:spPr>
          <a:xfrm>
            <a:off x="326676" y="2046067"/>
            <a:ext cx="51135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字型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: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font-family: Arial, sans-serif;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背景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1: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background-image: </a:t>
            </a:r>
            <a:r>
              <a:rPr lang="en-US" altLang="zh-TW" dirty="0" err="1">
                <a:solidFill>
                  <a:srgbClr val="374151"/>
                </a:solidFill>
                <a:latin typeface="Abadi" panose="020B0604020104020204" pitchFamily="34" charset="0"/>
              </a:rPr>
              <a:t>url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(background1.jpg);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背景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2: background-image: </a:t>
            </a:r>
            <a:r>
              <a:rPr lang="en-US" altLang="zh-TW" dirty="0" err="1">
                <a:solidFill>
                  <a:srgbClr val="374151"/>
                </a:solidFill>
                <a:latin typeface="Abadi" panose="020B0604020104020204" pitchFamily="34" charset="0"/>
              </a:rPr>
              <a:t>url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(background2.jpg);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Link1: background-color: #007bff; 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、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border-radius: 15px;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Link2: background-color: red;  </a:t>
            </a:r>
            <a:r>
              <a:rPr lang="zh-TW" altLang="en-US" dirty="0">
                <a:solidFill>
                  <a:srgbClr val="374151"/>
                </a:solidFill>
                <a:latin typeface="Abadi" panose="020B0604020104020204" pitchFamily="34" charset="0"/>
              </a:rPr>
              <a:t>、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border-radius: 15px;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Link1 hover: background-color: #85afdd;</a:t>
            </a:r>
          </a:p>
          <a:p>
            <a:endParaRPr lang="en-US" altLang="zh-TW" dirty="0">
              <a:solidFill>
                <a:srgbClr val="374151"/>
              </a:solidFill>
              <a:latin typeface="Abadi" panose="020B0604020104020204" pitchFamily="34" charset="0"/>
            </a:endParaRPr>
          </a:p>
          <a:p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Link2 hover: background-color: pink;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E46B4A-052B-B1CC-8969-7E97E001D67D}"/>
              </a:ext>
            </a:extLst>
          </p:cNvPr>
          <p:cNvSpPr txBox="1"/>
          <p:nvPr/>
        </p:nvSpPr>
        <p:spPr>
          <a:xfrm>
            <a:off x="4857750" y="2046067"/>
            <a:ext cx="3121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開關關閉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background-color: #ccc;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開關開啟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374151"/>
                </a:solidFill>
                <a:latin typeface="Abadi" panose="020B0604020104020204" pitchFamily="34" charset="0"/>
              </a:rPr>
              <a:t>background-color: #007bff;</a:t>
            </a:r>
          </a:p>
        </p:txBody>
      </p:sp>
    </p:spTree>
    <p:extLst>
      <p:ext uri="{BB962C8B-B14F-4D97-AF65-F5344CB8AC3E}">
        <p14:creationId xmlns:p14="http://schemas.microsoft.com/office/powerpoint/2010/main" val="406109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684806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2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Google Shape;536;p47">
            <a:extLst>
              <a:ext uri="{FF2B5EF4-FFF2-40B4-BE49-F238E27FC236}">
                <a16:creationId xmlns:a16="http://schemas.microsoft.com/office/drawing/2014/main" id="{2A4151AD-AB3C-3A1A-5E2D-5727D07CA9A0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850092" y="477488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3E976907-365F-A3BF-AA85-A8283073E5A1}"/>
              </a:ext>
            </a:extLst>
          </p:cNvPr>
          <p:cNvSpPr txBox="1">
            <a:spLocks/>
          </p:cNvSpPr>
          <p:nvPr/>
        </p:nvSpPr>
        <p:spPr>
          <a:xfrm>
            <a:off x="1483133" y="717385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首頁介紹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8795" y="1320420"/>
            <a:ext cx="3746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五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重要功能簡介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FF3098-413C-FA96-50E3-2B50E1D18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6" y="2548734"/>
            <a:ext cx="4194795" cy="158035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AE0516-09C2-A9BD-A05A-E22D4AB85161}"/>
              </a:ext>
            </a:extLst>
          </p:cNvPr>
          <p:cNvSpPr txBox="1"/>
          <p:nvPr/>
        </p:nvSpPr>
        <p:spPr>
          <a:xfrm>
            <a:off x="121443" y="2240957"/>
            <a:ext cx="250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跳轉網頁的</a:t>
            </a:r>
            <a:r>
              <a:rPr lang="en-US" altLang="zh-TW" dirty="0"/>
              <a:t>function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3C0123-1B04-E5D2-A489-E769F8AFB29D}"/>
              </a:ext>
            </a:extLst>
          </p:cNvPr>
          <p:cNvSpPr txBox="1"/>
          <p:nvPr/>
        </p:nvSpPr>
        <p:spPr>
          <a:xfrm>
            <a:off x="4473657" y="684806"/>
            <a:ext cx="250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變換背景的功能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3FB7652-3DE8-09CB-A0F1-E7EA46C0B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591" y="1068877"/>
            <a:ext cx="4012053" cy="134891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69E37EC-7F0D-2789-6CD6-464A3486E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587" y="2897609"/>
            <a:ext cx="4062059" cy="117701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48F5941-D1AB-B922-CD59-64B1C9018C5D}"/>
              </a:ext>
            </a:extLst>
          </p:cNvPr>
          <p:cNvSpPr txBox="1"/>
          <p:nvPr/>
        </p:nvSpPr>
        <p:spPr>
          <a:xfrm>
            <a:off x="4473657" y="2509281"/>
            <a:ext cx="301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css</a:t>
            </a:r>
            <a:r>
              <a:rPr lang="en-US" altLang="zh-TW" dirty="0"/>
              <a:t>(</a:t>
            </a:r>
            <a:r>
              <a:rPr lang="zh-TW" altLang="en-US" dirty="0"/>
              <a:t>將背景轉到</a:t>
            </a:r>
            <a:r>
              <a:rPr lang="en-US" altLang="zh-TW" dirty="0"/>
              <a:t>background2.jpg)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039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684806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Google Shape;536;p47">
            <a:extLst>
              <a:ext uri="{FF2B5EF4-FFF2-40B4-BE49-F238E27FC236}">
                <a16:creationId xmlns:a16="http://schemas.microsoft.com/office/drawing/2014/main" id="{2A4151AD-AB3C-3A1A-5E2D-5727D07CA9A0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839516" y="477488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3E976907-365F-A3BF-AA85-A8283073E5A1}"/>
              </a:ext>
            </a:extLst>
          </p:cNvPr>
          <p:cNvSpPr txBox="1">
            <a:spLocks/>
          </p:cNvSpPr>
          <p:nvPr/>
        </p:nvSpPr>
        <p:spPr>
          <a:xfrm>
            <a:off x="1554577" y="505293"/>
            <a:ext cx="3172796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b="1" dirty="0">
                <a:solidFill>
                  <a:srgbClr val="8B6F65"/>
                </a:solidFill>
                <a:latin typeface="Merriweather"/>
              </a:rPr>
              <a:t>(test1.html)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228600" y="1283863"/>
            <a:ext cx="4079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一</a:t>
            </a:r>
            <a:r>
              <a:rPr lang="en-US" altLang="zh-TW" sz="3200" b="1" dirty="0"/>
              <a:t>).</a:t>
            </a:r>
            <a:r>
              <a:rPr lang="zh-TW" altLang="en-US" sz="3200" b="1" dirty="0"/>
              <a:t>主頁</a:t>
            </a:r>
            <a:r>
              <a:rPr lang="en-US" altLang="zh-TW" sz="3200" b="1" dirty="0"/>
              <a:t>header</a:t>
            </a:r>
            <a:r>
              <a:rPr lang="zh-TW" altLang="en-US" sz="3200" b="1" dirty="0"/>
              <a:t>簡介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8C1E72-C683-F417-C749-BED601F521AE}"/>
              </a:ext>
            </a:extLst>
          </p:cNvPr>
          <p:cNvSpPr txBox="1"/>
          <p:nvPr/>
        </p:nvSpPr>
        <p:spPr>
          <a:xfrm>
            <a:off x="5209452" y="181566"/>
            <a:ext cx="330041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最上方設有一列目錄，可以跳轉到網頁的各大主題，其中</a:t>
            </a:r>
            <a:r>
              <a:rPr lang="en-US" altLang="zh-TW" sz="2000" dirty="0"/>
              <a:t>Games</a:t>
            </a:r>
            <a:r>
              <a:rPr lang="zh-TW" altLang="en-US" sz="2000" dirty="0"/>
              <a:t>、</a:t>
            </a:r>
            <a:r>
              <a:rPr lang="en-US" altLang="zh-TW" sz="2000" dirty="0" err="1"/>
              <a:t>NBAplayers</a:t>
            </a:r>
            <a:r>
              <a:rPr lang="zh-TW" altLang="en-US" sz="2000" dirty="0"/>
              <a:t>、</a:t>
            </a:r>
            <a:r>
              <a:rPr lang="en-US" altLang="zh-TW" sz="2000" dirty="0"/>
              <a:t>Songs</a:t>
            </a:r>
            <a:r>
              <a:rPr lang="zh-TW" altLang="en-US" sz="2000" dirty="0"/>
              <a:t>以</a:t>
            </a:r>
            <a:r>
              <a:rPr lang="en-US" altLang="zh-TW" sz="2000" dirty="0"/>
              <a:t>hover</a:t>
            </a:r>
            <a:r>
              <a:rPr lang="zh-TW" altLang="en-US" sz="2000" dirty="0"/>
              <a:t>設計下拉選單跳轉到各細項。最左方的房子則是跳回網頁最上方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2.</a:t>
            </a:r>
            <a:r>
              <a:rPr lang="zh-TW" altLang="en-US" sz="2000" dirty="0"/>
              <a:t>目錄下方設有縮放目錄的功能，點擊能將目錄收起。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3.</a:t>
            </a:r>
            <a:r>
              <a:rPr lang="zh-TW" altLang="en-US" sz="2000" dirty="0"/>
              <a:t>中間是介紹，下方設有</a:t>
            </a:r>
            <a:endParaRPr lang="en-US" altLang="zh-TW" sz="2000" dirty="0"/>
          </a:p>
          <a:p>
            <a:r>
              <a:rPr lang="en-US" altLang="zh-TW" sz="2000" dirty="0"/>
              <a:t>Social-media</a:t>
            </a:r>
            <a:r>
              <a:rPr lang="zh-TW" altLang="en-US" sz="2000" dirty="0"/>
              <a:t>的</a:t>
            </a:r>
            <a:r>
              <a:rPr lang="en-US" altLang="zh-TW" sz="2000" dirty="0"/>
              <a:t>icon</a:t>
            </a:r>
            <a:r>
              <a:rPr lang="zh-TW" altLang="en-US" sz="2000" dirty="0"/>
              <a:t>用來連結到我的社群網站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4.</a:t>
            </a:r>
            <a:r>
              <a:rPr lang="zh-TW" altLang="en-US" sz="2000" dirty="0"/>
              <a:t>下方固定的按鈕可以返回到首頁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569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47">
            <a:extLst>
              <a:ext uri="{FF2B5EF4-FFF2-40B4-BE49-F238E27FC236}">
                <a16:creationId xmlns:a16="http://schemas.microsoft.com/office/drawing/2014/main" id="{9989259D-32A0-69BC-A382-DAD384D30252}"/>
              </a:ext>
            </a:extLst>
          </p:cNvPr>
          <p:cNvSpPr txBox="1">
            <a:spLocks/>
          </p:cNvSpPr>
          <p:nvPr/>
        </p:nvSpPr>
        <p:spPr>
          <a:xfrm>
            <a:off x="655289" y="391912"/>
            <a:ext cx="111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rgbClr val="8B6F65"/>
                </a:solidFill>
                <a:latin typeface="Merriweather"/>
              </a:rPr>
              <a:t>0</a:t>
            </a:r>
            <a:r>
              <a:rPr lang="en-US" altLang="zh-TW" sz="2400" b="1" dirty="0">
                <a:solidFill>
                  <a:srgbClr val="8B6F65"/>
                </a:solidFill>
                <a:latin typeface="Merriweather"/>
              </a:rPr>
              <a:t>3</a:t>
            </a:r>
            <a:endParaRPr lang="en" sz="2400" b="1" dirty="0">
              <a:solidFill>
                <a:srgbClr val="8B6F65"/>
              </a:solidFill>
              <a:latin typeface="Merriweather"/>
            </a:endParaRPr>
          </a:p>
        </p:txBody>
      </p:sp>
      <p:pic>
        <p:nvPicPr>
          <p:cNvPr id="10" name="Google Shape;536;p47">
            <a:extLst>
              <a:ext uri="{FF2B5EF4-FFF2-40B4-BE49-F238E27FC236}">
                <a16:creationId xmlns:a16="http://schemas.microsoft.com/office/drawing/2014/main" id="{2A4151AD-AB3C-3A1A-5E2D-5727D07CA9A0}"/>
              </a:ext>
            </a:extLst>
          </p:cNvPr>
          <p:cNvPicPr preferRelativeResize="0"/>
          <p:nvPr/>
        </p:nvPicPr>
        <p:blipFill rotWithShape="1">
          <a:blip r:embed="rId3">
            <a:alphaModFix amt="19000"/>
          </a:blip>
          <a:srcRect l="23822" r="28542"/>
          <a:stretch/>
        </p:blipFill>
        <p:spPr>
          <a:xfrm>
            <a:off x="839516" y="184594"/>
            <a:ext cx="723994" cy="85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42;p47">
            <a:extLst>
              <a:ext uri="{FF2B5EF4-FFF2-40B4-BE49-F238E27FC236}">
                <a16:creationId xmlns:a16="http://schemas.microsoft.com/office/drawing/2014/main" id="{3E976907-365F-A3BF-AA85-A8283073E5A1}"/>
              </a:ext>
            </a:extLst>
          </p:cNvPr>
          <p:cNvSpPr txBox="1">
            <a:spLocks/>
          </p:cNvSpPr>
          <p:nvPr/>
        </p:nvSpPr>
        <p:spPr>
          <a:xfrm>
            <a:off x="1483133" y="424491"/>
            <a:ext cx="245141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8B6F65"/>
                </a:solidFill>
                <a:latin typeface="Merriweather"/>
              </a:rPr>
              <a:t>主頁介紹</a:t>
            </a:r>
            <a:endParaRPr lang="en-US" altLang="zh-TW" sz="4000" b="1" dirty="0">
              <a:solidFill>
                <a:srgbClr val="8B6F65"/>
              </a:solidFill>
              <a:latin typeface="Merriweather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DD9C92-44D6-2DF6-1FDF-46EC935C03FF}"/>
              </a:ext>
            </a:extLst>
          </p:cNvPr>
          <p:cNvSpPr txBox="1"/>
          <p:nvPr/>
        </p:nvSpPr>
        <p:spPr>
          <a:xfrm>
            <a:off x="228600" y="990969"/>
            <a:ext cx="456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(</a:t>
            </a:r>
            <a:r>
              <a:rPr lang="zh-TW" altLang="en-US" sz="3200" b="1" dirty="0"/>
              <a:t>二</a:t>
            </a:r>
            <a:r>
              <a:rPr lang="en-US" altLang="zh-TW" sz="3200" b="1" dirty="0"/>
              <a:t>).personal</a:t>
            </a:r>
            <a:r>
              <a:rPr lang="zh-TW" altLang="en-US" sz="3200" b="1" dirty="0"/>
              <a:t>部分介紹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8C1E72-C683-F417-C749-BED601F521AE}"/>
              </a:ext>
            </a:extLst>
          </p:cNvPr>
          <p:cNvSpPr txBox="1"/>
          <p:nvPr/>
        </p:nvSpPr>
        <p:spPr>
          <a:xfrm>
            <a:off x="5209452" y="967379"/>
            <a:ext cx="37059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課表模擬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點擊要修改的課程會跳出選擇窗格，上方可選擇是要改變課程還是刪除課程；下方的</a:t>
            </a:r>
            <a:r>
              <a:rPr lang="en-US" altLang="zh-TW" sz="2000" dirty="0"/>
              <a:t>OK</a:t>
            </a:r>
            <a:r>
              <a:rPr lang="zh-TW" altLang="en-US" sz="2000" dirty="0"/>
              <a:t>和</a:t>
            </a:r>
            <a:r>
              <a:rPr lang="en-US" altLang="zh-TW" sz="2000" dirty="0"/>
              <a:t>cancel</a:t>
            </a:r>
            <a:r>
              <a:rPr lang="zh-TW" altLang="en-US" sz="2000" dirty="0"/>
              <a:t>則是確定和取消。另外有設立</a:t>
            </a:r>
            <a:r>
              <a:rPr lang="en-US" altLang="zh-TW" sz="2000" dirty="0"/>
              <a:t>clear table</a:t>
            </a:r>
            <a:r>
              <a:rPr lang="zh-TW" altLang="en-US" sz="2000" dirty="0"/>
              <a:t>可以一鍵刪除整個課表。課表下方會計算當前有幾堂課程。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2.</a:t>
            </a:r>
            <a:r>
              <a:rPr lang="zh-TW" altLang="en-US" sz="2000" dirty="0"/>
              <a:t>自我簡介</a:t>
            </a:r>
            <a:r>
              <a:rPr lang="en-US" altLang="zh-TW" sz="2000" dirty="0"/>
              <a:t>:</a:t>
            </a:r>
          </a:p>
          <a:p>
            <a:r>
              <a:rPr lang="zh-TW" altLang="en-US" sz="2000" dirty="0"/>
              <a:t>簡單介紹一下自己。下方的</a:t>
            </a:r>
            <a:r>
              <a:rPr lang="en-US" altLang="zh-TW" sz="2000" dirty="0"/>
              <a:t>”</a:t>
            </a:r>
            <a:r>
              <a:rPr lang="zh-TW" altLang="en-US" sz="2000" dirty="0"/>
              <a:t>顯示更多</a:t>
            </a:r>
            <a:r>
              <a:rPr lang="en-US" altLang="zh-TW" sz="2000" dirty="0"/>
              <a:t>“</a:t>
            </a:r>
            <a:r>
              <a:rPr lang="zh-TW" altLang="en-US" sz="2000" dirty="0"/>
              <a:t>可以顯示隱藏的內容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194291757"/>
      </p:ext>
    </p:extLst>
  </p:cSld>
  <p:clrMapOvr>
    <a:masterClrMapping/>
  </p:clrMapOvr>
</p:sld>
</file>

<file path=ppt/theme/theme1.xml><?xml version="1.0" encoding="utf-8"?>
<a:theme xmlns:a="http://schemas.openxmlformats.org/drawingml/2006/main" name="Plastic Arts Watercolor Theme for Marketing by Slidesgo">
  <a:themeElements>
    <a:clrScheme name="Simple Light">
      <a:dk1>
        <a:srgbClr val="635550"/>
      </a:dk1>
      <a:lt1>
        <a:srgbClr val="FFFCFB"/>
      </a:lt1>
      <a:dk2>
        <a:srgbClr val="8B6F65"/>
      </a:dk2>
      <a:lt2>
        <a:srgbClr val="A57A6A"/>
      </a:lt2>
      <a:accent1>
        <a:srgbClr val="F6F1EF"/>
      </a:accent1>
      <a:accent2>
        <a:srgbClr val="EAE2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1C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635550"/>
    </a:dk1>
    <a:lt1>
      <a:srgbClr val="FFFCFB"/>
    </a:lt1>
    <a:dk2>
      <a:srgbClr val="8B6F65"/>
    </a:dk2>
    <a:lt2>
      <a:srgbClr val="A57A6A"/>
    </a:lt2>
    <a:accent1>
      <a:srgbClr val="F6F1EF"/>
    </a:accent1>
    <a:accent2>
      <a:srgbClr val="EAE2D9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1C1C1E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1984</Words>
  <Application>Microsoft Office PowerPoint</Application>
  <PresentationFormat>如螢幕大小 (16:9)</PresentationFormat>
  <Paragraphs>292</Paragraphs>
  <Slides>30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Calibri</vt:lpstr>
      <vt:lpstr>Didact Gothic</vt:lpstr>
      <vt:lpstr>Open Sans</vt:lpstr>
      <vt:lpstr>Abadi</vt:lpstr>
      <vt:lpstr>Wingdings</vt:lpstr>
      <vt:lpstr>Merriweather</vt:lpstr>
      <vt:lpstr>Arial</vt:lpstr>
      <vt:lpstr>Consolas</vt:lpstr>
      <vt:lpstr>Plastic Arts Watercolor Theme for Marketing by Slidesgo</vt:lpstr>
      <vt:lpstr>資訊系統實驗期末報告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遠端空氣檢測警報器</dc:title>
  <dc:creator>洪碩廷</dc:creator>
  <cp:lastModifiedBy>洪碩廷</cp:lastModifiedBy>
  <cp:revision>39</cp:revision>
  <dcterms:modified xsi:type="dcterms:W3CDTF">2024-09-27T10:36:26Z</dcterms:modified>
</cp:coreProperties>
</file>